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3.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3" r:id="rId1"/>
  </p:sldMasterIdLst>
  <p:notesMasterIdLst>
    <p:notesMasterId r:id="rId12"/>
  </p:notesMasterIdLst>
  <p:handoutMasterIdLst>
    <p:handoutMasterId r:id="rId13"/>
  </p:handoutMasterIdLst>
  <p:sldIdLst>
    <p:sldId id="256" r:id="rId2"/>
    <p:sldId id="446" r:id="rId3"/>
    <p:sldId id="461" r:id="rId4"/>
    <p:sldId id="462" r:id="rId5"/>
    <p:sldId id="439" r:id="rId6"/>
    <p:sldId id="467" r:id="rId7"/>
    <p:sldId id="463" r:id="rId8"/>
    <p:sldId id="464" r:id="rId9"/>
    <p:sldId id="465" r:id="rId10"/>
    <p:sldId id="466" r:id="rId11"/>
  </p:sldIdLst>
  <p:sldSz cx="9144000" cy="6858000" type="screen4x3"/>
  <p:notesSz cx="6797675" cy="9928225"/>
  <p:defaultTextStyle>
    <a:defPPr>
      <a:defRPr lang="es-ES_tradnl"/>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91C8"/>
    <a:srgbClr val="CC3399"/>
    <a:srgbClr val="000000"/>
    <a:srgbClr val="E87888"/>
    <a:srgbClr val="33CCFF"/>
    <a:srgbClr val="694F07"/>
    <a:srgbClr val="4B5064"/>
    <a:srgbClr val="FF9900"/>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1" autoAdjust="0"/>
    <p:restoredTop sz="91817" autoAdjust="0"/>
  </p:normalViewPr>
  <p:slideViewPr>
    <p:cSldViewPr>
      <p:cViewPr varScale="1">
        <p:scale>
          <a:sx n="67" d="100"/>
          <a:sy n="67" d="100"/>
        </p:scale>
        <p:origin x="1482" y="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160" d="100"/>
        <a:sy n="1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197520003447001E-2"/>
          <c:y val="0.18520473033860441"/>
          <c:w val="0.93380686610953212"/>
          <c:h val="0.58303606362578064"/>
        </c:manualLayout>
      </c:layout>
      <c:barChart>
        <c:barDir val="col"/>
        <c:grouping val="clustered"/>
        <c:varyColors val="0"/>
        <c:ser>
          <c:idx val="0"/>
          <c:order val="0"/>
          <c:tx>
            <c:strRef>
              <c:f>Hoja1!$B$1</c:f>
              <c:strCache>
                <c:ptCount val="1"/>
                <c:pt idx="0">
                  <c:v>Columna1</c:v>
                </c:pt>
              </c:strCache>
            </c:strRef>
          </c:tx>
          <c:spPr>
            <a:solidFill>
              <a:schemeClr val="accent6">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invertIfNegative val="0"/>
          <c:dLbls>
            <c:spPr>
              <a:noFill/>
              <a:ln>
                <a:noFill/>
              </a:ln>
              <a:effectLst/>
            </c:spPr>
            <c:txPr>
              <a:bodyPr/>
              <a:lstStyle/>
              <a:p>
                <a:pPr>
                  <a:defRPr sz="1000">
                    <a:latin typeface="Segoe UI" panose="020B0502040204020203" pitchFamily="34" charset="0"/>
                    <a:cs typeface="Segoe UI" panose="020B0502040204020203" pitchFamily="34" charset="0"/>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Hoja1!$A$2:$A$4</c:f>
              <c:strCache>
                <c:ptCount val="3"/>
                <c:pt idx="0">
                  <c:v>PROGRAMA</c:v>
                </c:pt>
                <c:pt idx="1">
                  <c:v>AVANCE DE PROGRAMACIÓN</c:v>
                </c:pt>
                <c:pt idx="2">
                  <c:v>MENSAJE PUBLICITARIO</c:v>
                </c:pt>
              </c:strCache>
            </c:strRef>
          </c:cat>
          <c:val>
            <c:numRef>
              <c:f>Hoja1!$B$2:$B$4</c:f>
              <c:numCache>
                <c:formatCode>#,##0</c:formatCode>
                <c:ptCount val="3"/>
                <c:pt idx="0">
                  <c:v>37</c:v>
                </c:pt>
                <c:pt idx="1">
                  <c:v>6</c:v>
                </c:pt>
                <c:pt idx="2">
                  <c:v>5</c:v>
                </c:pt>
              </c:numCache>
            </c:numRef>
          </c:val>
          <c:extLst>
            <c:ext xmlns:c16="http://schemas.microsoft.com/office/drawing/2014/chart" uri="{C3380CC4-5D6E-409C-BE32-E72D297353CC}">
              <c16:uniqueId val="{00000000-407B-487E-AFC6-3C7BB2318730}"/>
            </c:ext>
          </c:extLst>
        </c:ser>
        <c:dLbls>
          <c:showLegendKey val="0"/>
          <c:showVal val="0"/>
          <c:showCatName val="0"/>
          <c:showSerName val="0"/>
          <c:showPercent val="0"/>
          <c:showBubbleSize val="0"/>
        </c:dLbls>
        <c:gapWidth val="18"/>
        <c:axId val="69703936"/>
        <c:axId val="69709824"/>
      </c:barChart>
      <c:catAx>
        <c:axId val="69703936"/>
        <c:scaling>
          <c:orientation val="minMax"/>
        </c:scaling>
        <c:delete val="0"/>
        <c:axPos val="b"/>
        <c:numFmt formatCode="General" sourceLinked="0"/>
        <c:majorTickMark val="none"/>
        <c:minorTickMark val="none"/>
        <c:tickLblPos val="nextTo"/>
        <c:spPr>
          <a:ln w="38100" cmpd="sng">
            <a:noFill/>
          </a:ln>
        </c:spPr>
        <c:txPr>
          <a:bodyPr/>
          <a:lstStyle/>
          <a:p>
            <a:pPr>
              <a:defRPr sz="850">
                <a:latin typeface="Segoe UI" panose="020B0502040204020203" pitchFamily="34" charset="0"/>
                <a:cs typeface="Segoe UI" panose="020B0502040204020203" pitchFamily="34" charset="0"/>
              </a:defRPr>
            </a:pPr>
            <a:endParaRPr lang="es-ES"/>
          </a:p>
        </c:txPr>
        <c:crossAx val="69709824"/>
        <c:crosses val="autoZero"/>
        <c:auto val="1"/>
        <c:lblAlgn val="ctr"/>
        <c:lblOffset val="100"/>
        <c:noMultiLvlLbl val="0"/>
      </c:catAx>
      <c:valAx>
        <c:axId val="69709824"/>
        <c:scaling>
          <c:orientation val="minMax"/>
        </c:scaling>
        <c:delete val="1"/>
        <c:axPos val="l"/>
        <c:numFmt formatCode="#,##0" sourceLinked="1"/>
        <c:majorTickMark val="out"/>
        <c:minorTickMark val="none"/>
        <c:tickLblPos val="none"/>
        <c:crossAx val="69703936"/>
        <c:crosses val="autoZero"/>
        <c:crossBetween val="between"/>
      </c:valAx>
      <c:spPr>
        <a:scene3d>
          <a:camera prst="orthographicFront"/>
          <a:lightRig rig="threePt" dir="t"/>
        </a:scene3d>
        <a:sp3d>
          <a:bevelB/>
        </a:sp3d>
      </c:spPr>
    </c:plotArea>
    <c:plotVisOnly val="1"/>
    <c:dispBlanksAs val="gap"/>
    <c:showDLblsOverMax val="0"/>
  </c:chart>
  <c:txPr>
    <a:bodyPr/>
    <a:lstStyle/>
    <a:p>
      <a:pPr>
        <a:defRPr sz="1800"/>
      </a:pPr>
      <a:endParaRPr lang="es-E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573373058914075"/>
          <c:y val="0.15330276692903066"/>
          <c:w val="0.62927077916086982"/>
          <c:h val="0.81167975638034562"/>
        </c:manualLayout>
      </c:layout>
      <c:barChart>
        <c:barDir val="bar"/>
        <c:grouping val="clustered"/>
        <c:varyColors val="0"/>
        <c:ser>
          <c:idx val="0"/>
          <c:order val="0"/>
          <c:tx>
            <c:strRef>
              <c:f>Hoja1!$B$1</c:f>
              <c:strCache>
                <c:ptCount val="1"/>
                <c:pt idx="0">
                  <c:v>Columna1</c:v>
                </c:pt>
              </c:strCache>
            </c:strRef>
          </c:tx>
          <c:spPr>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invertIfNegative val="0"/>
          <c:dLbls>
            <c:spPr>
              <a:noFill/>
              <a:ln>
                <a:noFill/>
              </a:ln>
              <a:effectLst/>
            </c:spPr>
            <c:txPr>
              <a:bodyPr/>
              <a:lstStyle/>
              <a:p>
                <a:pPr>
                  <a:defRPr sz="1000">
                    <a:latin typeface="Calibri" pitchFamily="34" charset="0"/>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NET TV</c:v>
                </c:pt>
                <c:pt idx="1">
                  <c:v>TEN</c:v>
                </c:pt>
                <c:pt idx="2">
                  <c:v>FORTA</c:v>
                </c:pt>
                <c:pt idx="3">
                  <c:v>ATRESMEDIA</c:v>
                </c:pt>
                <c:pt idx="4">
                  <c:v>RTVE</c:v>
                </c:pt>
                <c:pt idx="5">
                  <c:v>MEDIASET</c:v>
                </c:pt>
              </c:strCache>
            </c:strRef>
          </c:cat>
          <c:val>
            <c:numRef>
              <c:f>Hoja1!$B$2:$B$7</c:f>
              <c:numCache>
                <c:formatCode>#,##0</c:formatCode>
                <c:ptCount val="6"/>
                <c:pt idx="0">
                  <c:v>1</c:v>
                </c:pt>
                <c:pt idx="1">
                  <c:v>1</c:v>
                </c:pt>
                <c:pt idx="2">
                  <c:v>2</c:v>
                </c:pt>
                <c:pt idx="3">
                  <c:v>6</c:v>
                </c:pt>
                <c:pt idx="4">
                  <c:v>7</c:v>
                </c:pt>
                <c:pt idx="5">
                  <c:v>26</c:v>
                </c:pt>
              </c:numCache>
            </c:numRef>
          </c:val>
          <c:extLst>
            <c:ext xmlns:c16="http://schemas.microsoft.com/office/drawing/2014/chart" uri="{C3380CC4-5D6E-409C-BE32-E72D297353CC}">
              <c16:uniqueId val="{00000000-5CD4-4A32-8911-71D180488371}"/>
            </c:ext>
          </c:extLst>
        </c:ser>
        <c:dLbls>
          <c:showLegendKey val="0"/>
          <c:showVal val="0"/>
          <c:showCatName val="0"/>
          <c:showSerName val="0"/>
          <c:showPercent val="0"/>
          <c:showBubbleSize val="0"/>
        </c:dLbls>
        <c:gapWidth val="18"/>
        <c:axId val="69766528"/>
        <c:axId val="69948544"/>
      </c:barChart>
      <c:catAx>
        <c:axId val="69766528"/>
        <c:scaling>
          <c:orientation val="minMax"/>
        </c:scaling>
        <c:delete val="0"/>
        <c:axPos val="l"/>
        <c:numFmt formatCode="General" sourceLinked="0"/>
        <c:majorTickMark val="none"/>
        <c:minorTickMark val="none"/>
        <c:tickLblPos val="nextTo"/>
        <c:spPr>
          <a:ln w="38100" cmpd="sng">
            <a:noFill/>
          </a:ln>
        </c:spPr>
        <c:txPr>
          <a:bodyPr/>
          <a:lstStyle/>
          <a:p>
            <a:pPr>
              <a:defRPr sz="1000">
                <a:latin typeface="Segoe UI" panose="020B0502040204020203" pitchFamily="34" charset="0"/>
                <a:cs typeface="Segoe UI" panose="020B0502040204020203" pitchFamily="34" charset="0"/>
              </a:defRPr>
            </a:pPr>
            <a:endParaRPr lang="es-ES"/>
          </a:p>
        </c:txPr>
        <c:crossAx val="69948544"/>
        <c:crosses val="autoZero"/>
        <c:auto val="1"/>
        <c:lblAlgn val="ctr"/>
        <c:lblOffset val="100"/>
        <c:noMultiLvlLbl val="0"/>
      </c:catAx>
      <c:valAx>
        <c:axId val="69948544"/>
        <c:scaling>
          <c:orientation val="minMax"/>
          <c:max val="30"/>
          <c:min val="0"/>
        </c:scaling>
        <c:delete val="1"/>
        <c:axPos val="b"/>
        <c:numFmt formatCode="#,##0" sourceLinked="1"/>
        <c:majorTickMark val="out"/>
        <c:minorTickMark val="none"/>
        <c:tickLblPos val="none"/>
        <c:crossAx val="69766528"/>
        <c:crosses val="autoZero"/>
        <c:crossBetween val="between"/>
      </c:valAx>
      <c:spPr>
        <a:scene3d>
          <a:camera prst="orthographicFront"/>
          <a:lightRig rig="threePt" dir="t"/>
        </a:scene3d>
        <a:sp3d>
          <a:bevelB/>
        </a:sp3d>
      </c:spPr>
    </c:plotArea>
    <c:plotVisOnly val="1"/>
    <c:dispBlanksAs val="gap"/>
    <c:showDLblsOverMax val="0"/>
  </c:chart>
  <c:txPr>
    <a:bodyPr/>
    <a:lstStyle/>
    <a:p>
      <a:pPr>
        <a:defRPr sz="1800"/>
      </a:pPr>
      <a:endParaRPr lang="es-E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947861649006012"/>
          <c:y val="0.11354650053128006"/>
          <c:w val="0.43243593554670096"/>
          <c:h val="0.84587859183737424"/>
        </c:manualLayout>
      </c:layout>
      <c:barChart>
        <c:barDir val="bar"/>
        <c:grouping val="clustered"/>
        <c:varyColors val="0"/>
        <c:ser>
          <c:idx val="0"/>
          <c:order val="0"/>
          <c:tx>
            <c:strRef>
              <c:f>Hoja1!$B$1</c:f>
              <c:strCache>
                <c:ptCount val="1"/>
                <c:pt idx="0">
                  <c:v>Columna1</c:v>
                </c:pt>
              </c:strCache>
            </c:strRef>
          </c:tx>
          <c:spPr>
            <a:solidFill>
              <a:schemeClr val="bg2">
                <a:lumMod val="75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invertIfNegative val="0"/>
          <c:dLbls>
            <c:spPr>
              <a:noFill/>
              <a:ln>
                <a:noFill/>
              </a:ln>
              <a:effectLst/>
            </c:spPr>
            <c:txPr>
              <a:bodyPr/>
              <a:lstStyle/>
              <a:p>
                <a:pPr>
                  <a:defRPr sz="1000">
                    <a:latin typeface="Segoe UI" panose="020B0502040204020203" pitchFamily="34" charset="0"/>
                    <a:cs typeface="Segoe UI" panose="020B0502040204020203" pitchFamily="34" charset="0"/>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Hoja1!$A$2:$A$14</c:f>
              <c:strCache>
                <c:ptCount val="13"/>
                <c:pt idx="0">
                  <c:v>TEN</c:v>
                </c:pt>
                <c:pt idx="1">
                  <c:v>DIVINITY</c:v>
                </c:pt>
                <c:pt idx="2">
                  <c:v>DISNEY CHANNEL</c:v>
                </c:pt>
                <c:pt idx="3">
                  <c:v>LA 2</c:v>
                </c:pt>
                <c:pt idx="4">
                  <c:v>LA 1</c:v>
                </c:pt>
                <c:pt idx="5">
                  <c:v>FORTA</c:v>
                </c:pt>
                <c:pt idx="6">
                  <c:v>LA SEXTA</c:v>
                </c:pt>
                <c:pt idx="7">
                  <c:v>CLAN</c:v>
                </c:pt>
                <c:pt idx="8">
                  <c:v>BOING</c:v>
                </c:pt>
                <c:pt idx="9">
                  <c:v>ANTENA 3</c:v>
                </c:pt>
                <c:pt idx="10">
                  <c:v>FDF</c:v>
                </c:pt>
                <c:pt idx="11">
                  <c:v>CUATRO</c:v>
                </c:pt>
                <c:pt idx="12">
                  <c:v>TELECINCO</c:v>
                </c:pt>
              </c:strCache>
            </c:strRef>
          </c:cat>
          <c:val>
            <c:numRef>
              <c:f>Hoja1!$B$2:$B$14</c:f>
              <c:numCache>
                <c:formatCode>#,##0</c:formatCode>
                <c:ptCount val="13"/>
                <c:pt idx="0">
                  <c:v>1</c:v>
                </c:pt>
                <c:pt idx="1">
                  <c:v>1</c:v>
                </c:pt>
                <c:pt idx="2">
                  <c:v>1</c:v>
                </c:pt>
                <c:pt idx="3">
                  <c:v>2</c:v>
                </c:pt>
                <c:pt idx="4">
                  <c:v>2</c:v>
                </c:pt>
                <c:pt idx="5">
                  <c:v>2</c:v>
                </c:pt>
                <c:pt idx="6">
                  <c:v>3</c:v>
                </c:pt>
                <c:pt idx="7">
                  <c:v>3</c:v>
                </c:pt>
                <c:pt idx="8">
                  <c:v>3</c:v>
                </c:pt>
                <c:pt idx="9">
                  <c:v>3</c:v>
                </c:pt>
                <c:pt idx="10">
                  <c:v>5</c:v>
                </c:pt>
                <c:pt idx="11">
                  <c:v>6</c:v>
                </c:pt>
                <c:pt idx="12">
                  <c:v>11</c:v>
                </c:pt>
              </c:numCache>
            </c:numRef>
          </c:val>
          <c:extLst>
            <c:ext xmlns:c16="http://schemas.microsoft.com/office/drawing/2014/chart" uri="{C3380CC4-5D6E-409C-BE32-E72D297353CC}">
              <c16:uniqueId val="{00000000-0CB1-45F6-A7B7-310606005EE8}"/>
            </c:ext>
          </c:extLst>
        </c:ser>
        <c:dLbls>
          <c:showLegendKey val="0"/>
          <c:showVal val="0"/>
          <c:showCatName val="0"/>
          <c:showSerName val="0"/>
          <c:showPercent val="0"/>
          <c:showBubbleSize val="0"/>
        </c:dLbls>
        <c:gapWidth val="18"/>
        <c:axId val="69896064"/>
        <c:axId val="69897600"/>
      </c:barChart>
      <c:catAx>
        <c:axId val="69896064"/>
        <c:scaling>
          <c:orientation val="minMax"/>
        </c:scaling>
        <c:delete val="0"/>
        <c:axPos val="l"/>
        <c:numFmt formatCode="General" sourceLinked="0"/>
        <c:majorTickMark val="none"/>
        <c:minorTickMark val="none"/>
        <c:tickLblPos val="nextTo"/>
        <c:spPr>
          <a:ln w="38100" cmpd="sng">
            <a:noFill/>
          </a:ln>
        </c:spPr>
        <c:txPr>
          <a:bodyPr/>
          <a:lstStyle/>
          <a:p>
            <a:pPr>
              <a:defRPr sz="1000">
                <a:latin typeface="Segoe UI" panose="020B0502040204020203" pitchFamily="34" charset="0"/>
                <a:cs typeface="Segoe UI" panose="020B0502040204020203" pitchFamily="34" charset="0"/>
              </a:defRPr>
            </a:pPr>
            <a:endParaRPr lang="es-ES"/>
          </a:p>
        </c:txPr>
        <c:crossAx val="69897600"/>
        <c:crosses val="autoZero"/>
        <c:auto val="1"/>
        <c:lblAlgn val="ctr"/>
        <c:lblOffset val="100"/>
        <c:noMultiLvlLbl val="0"/>
      </c:catAx>
      <c:valAx>
        <c:axId val="69897600"/>
        <c:scaling>
          <c:orientation val="minMax"/>
          <c:max val="12"/>
          <c:min val="0"/>
        </c:scaling>
        <c:delete val="1"/>
        <c:axPos val="b"/>
        <c:numFmt formatCode="#,##0" sourceLinked="1"/>
        <c:majorTickMark val="out"/>
        <c:minorTickMark val="none"/>
        <c:tickLblPos val="none"/>
        <c:crossAx val="69896064"/>
        <c:crosses val="autoZero"/>
        <c:crossBetween val="between"/>
      </c:valAx>
      <c:spPr>
        <a:scene3d>
          <a:camera prst="orthographicFront"/>
          <a:lightRig rig="threePt" dir="t"/>
        </a:scene3d>
        <a:sp3d>
          <a:bevelB/>
        </a:sp3d>
      </c:spPr>
    </c:plotArea>
    <c:plotVisOnly val="1"/>
    <c:dispBlanksAs val="gap"/>
    <c:showDLblsOverMax val="0"/>
  </c:chart>
  <c:txPr>
    <a:bodyPr/>
    <a:lstStyle/>
    <a:p>
      <a:pPr>
        <a:defRPr sz="1800"/>
      </a:pPr>
      <a:endParaRPr lang="es-E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3758234900614E-2"/>
          <c:y val="9.7478070175438594E-2"/>
          <c:w val="0.72429009069914263"/>
          <c:h val="0.83753654970760194"/>
        </c:manualLayout>
      </c:layout>
      <c:pieChart>
        <c:varyColors val="1"/>
        <c:ser>
          <c:idx val="0"/>
          <c:order val="0"/>
          <c:tx>
            <c:strRef>
              <c:f>Hoja1!$B$1</c:f>
              <c:strCache>
                <c:ptCount val="1"/>
                <c:pt idx="0">
                  <c:v>Columna1</c:v>
                </c:pt>
              </c:strCache>
            </c:strRef>
          </c:tx>
          <c:spPr>
            <a:solidFill>
              <a:schemeClr val="accent3">
                <a:lumMod val="40000"/>
                <a:lumOff val="60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dPt>
            <c:idx val="0"/>
            <c:bubble3D val="0"/>
            <c:spPr>
              <a:solidFill>
                <a:schemeClr val="accent1">
                  <a:lumMod val="75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extLst>
              <c:ext xmlns:c16="http://schemas.microsoft.com/office/drawing/2014/chart" uri="{C3380CC4-5D6E-409C-BE32-E72D297353CC}">
                <c16:uniqueId val="{00000002-E38B-4685-AB52-625693D065C6}"/>
              </c:ext>
            </c:extLst>
          </c:dPt>
          <c:dPt>
            <c:idx val="1"/>
            <c:bubble3D val="0"/>
            <c:spPr>
              <a:solidFill>
                <a:schemeClr val="tx2">
                  <a:lumMod val="75000"/>
                </a:schemeClr>
              </a:solidFill>
              <a:ln>
                <a:noFill/>
              </a:ln>
              <a:effectLst>
                <a:outerShdw blurRad="50800" dist="38100" dir="2700000" algn="tl" rotWithShape="0">
                  <a:prstClr val="black">
                    <a:alpha val="40000"/>
                  </a:prstClr>
                </a:outerShdw>
              </a:effectLst>
              <a:scene3d>
                <a:camera prst="orthographicFront"/>
                <a:lightRig rig="threePt" dir="t"/>
              </a:scene3d>
              <a:sp3d>
                <a:bevelT w="0" h="0"/>
              </a:sp3d>
            </c:spPr>
            <c:extLst>
              <c:ext xmlns:c16="http://schemas.microsoft.com/office/drawing/2014/chart" uri="{C3380CC4-5D6E-409C-BE32-E72D297353CC}">
                <c16:uniqueId val="{00000001-E38B-4685-AB52-625693D065C6}"/>
              </c:ext>
            </c:extLst>
          </c:dPt>
          <c:dLbls>
            <c:dLbl>
              <c:idx val="0"/>
              <c:layout>
                <c:manualLayout>
                  <c:x val="0.2556790380265076"/>
                  <c:y val="0.16157565789473685"/>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E38B-4685-AB52-625693D065C6}"/>
                </c:ext>
              </c:extLst>
            </c:dLbl>
            <c:dLbl>
              <c:idx val="1"/>
              <c:layout>
                <c:manualLayout>
                  <c:x val="-0.12658965788671236"/>
                  <c:y val="-3.1604532163742691E-2"/>
                </c:manualLayout>
              </c:layout>
              <c:dLblPos val="bestFit"/>
              <c:showLegendKey val="0"/>
              <c:showVal val="1"/>
              <c:showCatName val="0"/>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E38B-4685-AB52-625693D065C6}"/>
                </c:ext>
              </c:extLst>
            </c:dLbl>
            <c:spPr>
              <a:noFill/>
              <a:ln>
                <a:noFill/>
              </a:ln>
              <a:effectLst/>
            </c:spPr>
            <c:txPr>
              <a:bodyPr/>
              <a:lstStyle/>
              <a:p>
                <a:pPr>
                  <a:defRPr sz="1500" b="1">
                    <a:solidFill>
                      <a:schemeClr val="bg1"/>
                    </a:solidFill>
                    <a:latin typeface="Segoe UI" panose="020B0502040204020203" pitchFamily="34" charset="0"/>
                    <a:cs typeface="Segoe UI" panose="020B0502040204020203" pitchFamily="34" charset="0"/>
                  </a:defRPr>
                </a:pPr>
                <a:endParaRPr lang="es-ES"/>
              </a:p>
            </c:txPr>
            <c:dLblPos val="ctr"/>
            <c:showLegendKey val="0"/>
            <c:showVal val="1"/>
            <c:showCatName val="0"/>
            <c:showSerName val="0"/>
            <c:showPercent val="0"/>
            <c:showBubbleSize val="0"/>
            <c:separator>
</c:separator>
            <c:showLeaderLines val="0"/>
            <c:extLst>
              <c:ext xmlns:c15="http://schemas.microsoft.com/office/drawing/2012/chart" uri="{CE6537A1-D6FC-4f65-9D91-7224C49458BB}"/>
            </c:extLst>
          </c:dLbls>
          <c:cat>
            <c:strRef>
              <c:f>Hoja1!$A$2:$A$3</c:f>
              <c:strCache>
                <c:ptCount val="2"/>
                <c:pt idx="0">
                  <c:v>NO SE CONSIDERA INCONVENIENTE SU EMISIÓN</c:v>
                </c:pt>
                <c:pt idx="1">
                  <c:v>SE CONSIDERA INCONVENIENTE SU EMISIÓN</c:v>
                </c:pt>
              </c:strCache>
            </c:strRef>
          </c:cat>
          <c:val>
            <c:numRef>
              <c:f>Hoja1!$B$2:$B$3</c:f>
              <c:numCache>
                <c:formatCode>#,##0</c:formatCode>
                <c:ptCount val="2"/>
                <c:pt idx="0">
                  <c:v>40</c:v>
                </c:pt>
                <c:pt idx="1">
                  <c:v>3</c:v>
                </c:pt>
              </c:numCache>
            </c:numRef>
          </c:val>
          <c:extLst>
            <c:ext xmlns:c16="http://schemas.microsoft.com/office/drawing/2014/chart" uri="{C3380CC4-5D6E-409C-BE32-E72D297353CC}">
              <c16:uniqueId val="{00000003-E38B-4685-AB52-625693D065C6}"/>
            </c:ext>
          </c:extLst>
        </c:ser>
        <c:dLbls>
          <c:showLegendKey val="0"/>
          <c:showVal val="0"/>
          <c:showCatName val="0"/>
          <c:showSerName val="0"/>
          <c:showPercent val="0"/>
          <c:showBubbleSize val="0"/>
          <c:showLeaderLines val="0"/>
        </c:dLbls>
        <c:firstSliceAng val="110"/>
      </c:pieChart>
      <c:spPr>
        <a:scene3d>
          <a:camera prst="orthographicFront"/>
          <a:lightRig rig="threePt" dir="t"/>
        </a:scene3d>
        <a:sp3d>
          <a:bevelB/>
        </a:sp3d>
      </c:spPr>
    </c:plotArea>
    <c:plotVisOnly val="1"/>
    <c:dispBlanksAs val="zero"/>
    <c:showDLblsOverMax val="0"/>
  </c:chart>
  <c:txPr>
    <a:bodyPr/>
    <a:lstStyle/>
    <a:p>
      <a:pPr>
        <a:defRPr sz="1800"/>
      </a:pPr>
      <a:endParaRPr lang="es-E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0.38889</cdr:x>
      <cdr:y>0.12883</cdr:y>
    </cdr:from>
    <cdr:to>
      <cdr:x>0.95545</cdr:x>
      <cdr:y>0.29147</cdr:y>
    </cdr:to>
    <cdr:sp macro="" textlink="">
      <cdr:nvSpPr>
        <cdr:cNvPr id="3" name="2 CuadroTexto"/>
        <cdr:cNvSpPr txBox="1"/>
      </cdr:nvSpPr>
      <cdr:spPr>
        <a:xfrm xmlns:a="http://schemas.openxmlformats.org/drawingml/2006/main">
          <a:off x="1008112" y="213364"/>
          <a:ext cx="1468687" cy="2693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ES_tradnl" sz="950" dirty="0">
              <a:latin typeface="Segoe UI" panose="020B0502040204020203" pitchFamily="34" charset="0"/>
              <a:cs typeface="Segoe UI" panose="020B0502040204020203" pitchFamily="34" charset="0"/>
            </a:rPr>
            <a:t>Base: 48 reclamaciones</a:t>
          </a:r>
        </a:p>
      </cdr:txBody>
    </cdr:sp>
  </cdr:relSizeAnchor>
</c:userShapes>
</file>

<file path=ppt/drawings/drawing2.xml><?xml version="1.0" encoding="utf-8"?>
<c:userShapes xmlns:c="http://schemas.openxmlformats.org/drawingml/2006/chart">
  <cdr:relSizeAnchor xmlns:cdr="http://schemas.openxmlformats.org/drawingml/2006/chartDrawing">
    <cdr:from>
      <cdr:x>0.1893</cdr:x>
      <cdr:y>0.02902</cdr:y>
    </cdr:from>
    <cdr:to>
      <cdr:x>0.94165</cdr:x>
      <cdr:y>0.10044</cdr:y>
    </cdr:to>
    <cdr:sp macro="" textlink="">
      <cdr:nvSpPr>
        <cdr:cNvPr id="3" name="2 CuadroTexto"/>
        <cdr:cNvSpPr txBox="1"/>
      </cdr:nvSpPr>
      <cdr:spPr>
        <a:xfrm xmlns:a="http://schemas.openxmlformats.org/drawingml/2006/main">
          <a:off x="504427" y="72008"/>
          <a:ext cx="2004756" cy="1772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s-ES_tradnl" sz="950" dirty="0">
              <a:latin typeface="Segoe UI" panose="020B0502040204020203" pitchFamily="34" charset="0"/>
              <a:cs typeface="Segoe UI" panose="020B0502040204020203" pitchFamily="34" charset="0"/>
            </a:rPr>
            <a:t>Base: 43 reclamaciones</a:t>
          </a:r>
        </a:p>
      </cdr:txBody>
    </cdr:sp>
  </cdr:relSizeAnchor>
</c:userShapes>
</file>

<file path=ppt/drawings/drawing3.xml><?xml version="1.0" encoding="utf-8"?>
<c:userShapes xmlns:c="http://schemas.openxmlformats.org/drawingml/2006/chart">
  <cdr:relSizeAnchor xmlns:cdr="http://schemas.openxmlformats.org/drawingml/2006/chartDrawing">
    <cdr:from>
      <cdr:x>0.03604</cdr:x>
      <cdr:y>0.02174</cdr:y>
    </cdr:from>
    <cdr:to>
      <cdr:x>0.87179</cdr:x>
      <cdr:y>0.1087</cdr:y>
    </cdr:to>
    <cdr:sp macro="" textlink="">
      <cdr:nvSpPr>
        <cdr:cNvPr id="3" name="2 CuadroTexto"/>
        <cdr:cNvSpPr txBox="1"/>
      </cdr:nvSpPr>
      <cdr:spPr>
        <a:xfrm xmlns:a="http://schemas.openxmlformats.org/drawingml/2006/main">
          <a:off x="101212" y="72008"/>
          <a:ext cx="234706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s-ES_tradnl" sz="950" dirty="0">
              <a:latin typeface="Segoe UI" panose="020B0502040204020203" pitchFamily="34" charset="0"/>
              <a:cs typeface="Segoe UI" panose="020B0502040204020203" pitchFamily="34" charset="0"/>
            </a:rPr>
            <a:t>Base: 43 reclamaciones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2"/>
            <a:ext cx="2946135" cy="496332"/>
          </a:xfrm>
          <a:prstGeom prst="rect">
            <a:avLst/>
          </a:prstGeom>
          <a:noFill/>
          <a:ln w="9525">
            <a:noFill/>
            <a:miter lim="800000"/>
            <a:headEnd/>
            <a:tailEnd/>
          </a:ln>
          <a:effectLst/>
        </p:spPr>
        <p:txBody>
          <a:bodyPr vert="horz" wrap="square" lIns="91029" tIns="45514" rIns="91029" bIns="45514" numCol="1" anchor="t" anchorCtr="0" compatLnSpc="1">
            <a:prstTxWarp prst="textNoShape">
              <a:avLst/>
            </a:prstTxWarp>
          </a:bodyPr>
          <a:lstStyle>
            <a:lvl1pPr>
              <a:defRPr sz="1200"/>
            </a:lvl1pPr>
          </a:lstStyle>
          <a:p>
            <a:pPr>
              <a:defRPr/>
            </a:pPr>
            <a:endParaRPr lang="es-ES_tradnl" dirty="0"/>
          </a:p>
        </p:txBody>
      </p:sp>
      <p:sp>
        <p:nvSpPr>
          <p:cNvPr id="15363" name="Rectangle 3"/>
          <p:cNvSpPr>
            <a:spLocks noGrp="1" noChangeArrowheads="1"/>
          </p:cNvSpPr>
          <p:nvPr>
            <p:ph type="dt" sz="quarter" idx="1"/>
          </p:nvPr>
        </p:nvSpPr>
        <p:spPr bwMode="auto">
          <a:xfrm>
            <a:off x="3851543" y="2"/>
            <a:ext cx="2946135" cy="496332"/>
          </a:xfrm>
          <a:prstGeom prst="rect">
            <a:avLst/>
          </a:prstGeom>
          <a:noFill/>
          <a:ln w="9525">
            <a:noFill/>
            <a:miter lim="800000"/>
            <a:headEnd/>
            <a:tailEnd/>
          </a:ln>
          <a:effectLst/>
        </p:spPr>
        <p:txBody>
          <a:bodyPr vert="horz" wrap="square" lIns="91029" tIns="45514" rIns="91029" bIns="45514" numCol="1" anchor="t" anchorCtr="0" compatLnSpc="1">
            <a:prstTxWarp prst="textNoShape">
              <a:avLst/>
            </a:prstTxWarp>
          </a:bodyPr>
          <a:lstStyle>
            <a:lvl1pPr algn="r">
              <a:defRPr sz="1200"/>
            </a:lvl1pPr>
          </a:lstStyle>
          <a:p>
            <a:pPr>
              <a:defRPr/>
            </a:pPr>
            <a:endParaRPr lang="es-ES_tradnl" dirty="0"/>
          </a:p>
        </p:txBody>
      </p:sp>
      <p:sp>
        <p:nvSpPr>
          <p:cNvPr id="15364" name="Rectangle 4"/>
          <p:cNvSpPr>
            <a:spLocks noGrp="1" noChangeArrowheads="1"/>
          </p:cNvSpPr>
          <p:nvPr>
            <p:ph type="ftr" sz="quarter" idx="2"/>
          </p:nvPr>
        </p:nvSpPr>
        <p:spPr bwMode="auto">
          <a:xfrm>
            <a:off x="1" y="9431893"/>
            <a:ext cx="2946135" cy="496332"/>
          </a:xfrm>
          <a:prstGeom prst="rect">
            <a:avLst/>
          </a:prstGeom>
          <a:noFill/>
          <a:ln w="9525">
            <a:noFill/>
            <a:miter lim="800000"/>
            <a:headEnd/>
            <a:tailEnd/>
          </a:ln>
          <a:effectLst/>
        </p:spPr>
        <p:txBody>
          <a:bodyPr vert="horz" wrap="square" lIns="91029" tIns="45514" rIns="91029" bIns="45514" numCol="1" anchor="b" anchorCtr="0" compatLnSpc="1">
            <a:prstTxWarp prst="textNoShape">
              <a:avLst/>
            </a:prstTxWarp>
          </a:bodyPr>
          <a:lstStyle>
            <a:lvl1pPr>
              <a:defRPr sz="1200"/>
            </a:lvl1pPr>
          </a:lstStyle>
          <a:p>
            <a:pPr>
              <a:defRPr/>
            </a:pPr>
            <a:endParaRPr lang="es-ES_tradnl" dirty="0"/>
          </a:p>
        </p:txBody>
      </p:sp>
      <p:sp>
        <p:nvSpPr>
          <p:cNvPr id="15365" name="Rectangle 5"/>
          <p:cNvSpPr>
            <a:spLocks noGrp="1" noChangeArrowheads="1"/>
          </p:cNvSpPr>
          <p:nvPr>
            <p:ph type="sldNum" sz="quarter" idx="3"/>
          </p:nvPr>
        </p:nvSpPr>
        <p:spPr bwMode="auto">
          <a:xfrm>
            <a:off x="3851543" y="9431893"/>
            <a:ext cx="2946135" cy="496332"/>
          </a:xfrm>
          <a:prstGeom prst="rect">
            <a:avLst/>
          </a:prstGeom>
          <a:noFill/>
          <a:ln w="9525">
            <a:noFill/>
            <a:miter lim="800000"/>
            <a:headEnd/>
            <a:tailEnd/>
          </a:ln>
          <a:effectLst/>
        </p:spPr>
        <p:txBody>
          <a:bodyPr vert="horz" wrap="square" lIns="91029" tIns="45514" rIns="91029" bIns="45514" numCol="1" anchor="b" anchorCtr="0" compatLnSpc="1">
            <a:prstTxWarp prst="textNoShape">
              <a:avLst/>
            </a:prstTxWarp>
          </a:bodyPr>
          <a:lstStyle>
            <a:lvl1pPr algn="r">
              <a:defRPr sz="1200"/>
            </a:lvl1pPr>
          </a:lstStyle>
          <a:p>
            <a:pPr>
              <a:defRPr/>
            </a:pPr>
            <a:fld id="{07EA374A-3AB1-4BD4-857F-F70A6897982D}" type="slidenum">
              <a:rPr lang="es-ES_tradnl"/>
              <a:pPr>
                <a:defRPr/>
              </a:pPr>
              <a:t>‹Nº›</a:t>
            </a:fld>
            <a:endParaRPr lang="es-ES_tradnl" dirty="0"/>
          </a:p>
        </p:txBody>
      </p:sp>
    </p:spTree>
    <p:extLst>
      <p:ext uri="{BB962C8B-B14F-4D97-AF65-F5344CB8AC3E}">
        <p14:creationId xmlns:p14="http://schemas.microsoft.com/office/powerpoint/2010/main" val="3614522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2946135" cy="496332"/>
          </a:xfrm>
          <a:prstGeom prst="rect">
            <a:avLst/>
          </a:prstGeom>
        </p:spPr>
        <p:txBody>
          <a:bodyPr vert="horz" lIns="91029" tIns="45514" rIns="91029" bIns="45514" rtlCol="0"/>
          <a:lstStyle>
            <a:lvl1pPr algn="l">
              <a:defRPr sz="1200"/>
            </a:lvl1pPr>
          </a:lstStyle>
          <a:p>
            <a:endParaRPr lang="es-ES" dirty="0"/>
          </a:p>
        </p:txBody>
      </p:sp>
      <p:sp>
        <p:nvSpPr>
          <p:cNvPr id="3" name="2 Marcador de fecha"/>
          <p:cNvSpPr>
            <a:spLocks noGrp="1"/>
          </p:cNvSpPr>
          <p:nvPr>
            <p:ph type="dt" idx="1"/>
          </p:nvPr>
        </p:nvSpPr>
        <p:spPr>
          <a:xfrm>
            <a:off x="3849957" y="2"/>
            <a:ext cx="2946135" cy="496332"/>
          </a:xfrm>
          <a:prstGeom prst="rect">
            <a:avLst/>
          </a:prstGeom>
        </p:spPr>
        <p:txBody>
          <a:bodyPr vert="horz" lIns="91029" tIns="45514" rIns="91029" bIns="45514" rtlCol="0"/>
          <a:lstStyle>
            <a:lvl1pPr algn="r">
              <a:defRPr sz="1200"/>
            </a:lvl1pPr>
          </a:lstStyle>
          <a:p>
            <a:fld id="{AD1ADB9C-EBC0-4312-B463-3DE73F79EB32}" type="datetimeFigureOut">
              <a:rPr lang="es-ES" smtClean="0"/>
              <a:pPr/>
              <a:t>06/05/2019</a:t>
            </a:fld>
            <a:endParaRPr lang="es-ES" dirty="0"/>
          </a:p>
        </p:txBody>
      </p:sp>
      <p:sp>
        <p:nvSpPr>
          <p:cNvPr id="4" name="3 Marcador de imagen de diapositiva"/>
          <p:cNvSpPr>
            <a:spLocks noGrp="1" noRot="1" noChangeAspect="1"/>
          </p:cNvSpPr>
          <p:nvPr>
            <p:ph type="sldImg" idx="2"/>
          </p:nvPr>
        </p:nvSpPr>
        <p:spPr>
          <a:xfrm>
            <a:off x="919163" y="746125"/>
            <a:ext cx="4960937" cy="3719513"/>
          </a:xfrm>
          <a:prstGeom prst="rect">
            <a:avLst/>
          </a:prstGeom>
          <a:noFill/>
          <a:ln w="12700">
            <a:solidFill>
              <a:prstClr val="black"/>
            </a:solidFill>
          </a:ln>
        </p:spPr>
        <p:txBody>
          <a:bodyPr vert="horz" lIns="91029" tIns="45514" rIns="91029" bIns="45514" rtlCol="0" anchor="ctr"/>
          <a:lstStyle/>
          <a:p>
            <a:endParaRPr lang="es-ES" dirty="0"/>
          </a:p>
        </p:txBody>
      </p:sp>
      <p:sp>
        <p:nvSpPr>
          <p:cNvPr id="5" name="4 Marcador de notas"/>
          <p:cNvSpPr>
            <a:spLocks noGrp="1"/>
          </p:cNvSpPr>
          <p:nvPr>
            <p:ph type="body" sz="quarter" idx="3"/>
          </p:nvPr>
        </p:nvSpPr>
        <p:spPr>
          <a:xfrm>
            <a:off x="680245" y="4715947"/>
            <a:ext cx="5437188" cy="4466988"/>
          </a:xfrm>
          <a:prstGeom prst="rect">
            <a:avLst/>
          </a:prstGeom>
        </p:spPr>
        <p:txBody>
          <a:bodyPr vert="horz" lIns="91029" tIns="45514" rIns="91029" bIns="4551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0309"/>
            <a:ext cx="2946135" cy="496331"/>
          </a:xfrm>
          <a:prstGeom prst="rect">
            <a:avLst/>
          </a:prstGeom>
        </p:spPr>
        <p:txBody>
          <a:bodyPr vert="horz" lIns="91029" tIns="45514" rIns="91029" bIns="45514"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49957" y="9430309"/>
            <a:ext cx="2946135" cy="496331"/>
          </a:xfrm>
          <a:prstGeom prst="rect">
            <a:avLst/>
          </a:prstGeom>
        </p:spPr>
        <p:txBody>
          <a:bodyPr vert="horz" lIns="91029" tIns="45514" rIns="91029" bIns="45514" rtlCol="0" anchor="b"/>
          <a:lstStyle>
            <a:lvl1pPr algn="r">
              <a:defRPr sz="1200"/>
            </a:lvl1pPr>
          </a:lstStyle>
          <a:p>
            <a:fld id="{959F2D7D-49F8-49C6-A644-9BEDF4571924}" type="slidenum">
              <a:rPr lang="es-ES" smtClean="0"/>
              <a:pPr/>
              <a:t>‹Nº›</a:t>
            </a:fld>
            <a:endParaRPr lang="es-ES" dirty="0"/>
          </a:p>
        </p:txBody>
      </p:sp>
    </p:spTree>
    <p:extLst>
      <p:ext uri="{BB962C8B-B14F-4D97-AF65-F5344CB8AC3E}">
        <p14:creationId xmlns:p14="http://schemas.microsoft.com/office/powerpoint/2010/main" val="60358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9163" y="746125"/>
            <a:ext cx="4960937" cy="3719513"/>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59F2D7D-49F8-49C6-A644-9BEDF4571924}" type="slidenum">
              <a:rPr lang="es-ES" smtClean="0"/>
              <a:pPr/>
              <a:t>2</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9163" y="746125"/>
            <a:ext cx="4960937" cy="3719513"/>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59F2D7D-49F8-49C6-A644-9BEDF4571924}" type="slidenum">
              <a:rPr lang="es-ES" smtClean="0"/>
              <a:pPr/>
              <a:t>3</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9163" y="746125"/>
            <a:ext cx="4960937" cy="3719513"/>
          </a:xfrm>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59F2D7D-49F8-49C6-A644-9BEDF4571924}" type="slidenum">
              <a:rPr lang="es-ES" smtClean="0"/>
              <a:pPr/>
              <a:t>4</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endParaRPr lang="es-ES" dirty="0"/>
          </a:p>
        </p:txBody>
      </p:sp>
      <p:sp>
        <p:nvSpPr>
          <p:cNvPr id="5" name="Footer Placeholder 4"/>
          <p:cNvSpPr>
            <a:spLocks noGrp="1"/>
          </p:cNvSpPr>
          <p:nvPr>
            <p:ph type="ftr" sz="quarter" idx="11"/>
          </p:nvPr>
        </p:nvSpPr>
        <p:spPr/>
        <p:txBody>
          <a:bodyPr/>
          <a:lstStyle/>
          <a:p>
            <a:pPr>
              <a:defRPr/>
            </a:pPr>
            <a:endParaRPr lang="es-ES" dirty="0"/>
          </a:p>
        </p:txBody>
      </p:sp>
      <p:sp>
        <p:nvSpPr>
          <p:cNvPr id="6" name="Slide Number Placeholder 5"/>
          <p:cNvSpPr>
            <a:spLocks noGrp="1"/>
          </p:cNvSpPr>
          <p:nvPr>
            <p:ph type="sldNum" sz="quarter" idx="12"/>
          </p:nvPr>
        </p:nvSpPr>
        <p:spPr/>
        <p:txBody>
          <a:bodyPr/>
          <a:lstStyle/>
          <a:p>
            <a:pPr>
              <a:defRPr/>
            </a:pPr>
            <a:fld id="{C2F99A2F-5F63-4041-BB74-2193638D118C}" type="slidenum">
              <a:rPr lang="es-ES" smtClean="0"/>
              <a:pPr>
                <a:defRPr/>
              </a:pPr>
              <a:t>‹Nº›</a:t>
            </a:fld>
            <a:endParaRPr lang="es-E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pPr>
              <a:defRPr/>
            </a:pPr>
            <a:endParaRPr lang="es-ES" dirty="0"/>
          </a:p>
        </p:txBody>
      </p:sp>
      <p:sp>
        <p:nvSpPr>
          <p:cNvPr id="5" name="Footer Placeholder 4"/>
          <p:cNvSpPr>
            <a:spLocks noGrp="1"/>
          </p:cNvSpPr>
          <p:nvPr>
            <p:ph type="ftr" sz="quarter" idx="11"/>
          </p:nvPr>
        </p:nvSpPr>
        <p:spPr/>
        <p:txBody>
          <a:bodyPr/>
          <a:lstStyle/>
          <a:p>
            <a:pPr>
              <a:defRPr/>
            </a:pPr>
            <a:endParaRPr lang="es-ES" dirty="0"/>
          </a:p>
        </p:txBody>
      </p:sp>
      <p:sp>
        <p:nvSpPr>
          <p:cNvPr id="6" name="Slide Number Placeholder 5"/>
          <p:cNvSpPr>
            <a:spLocks noGrp="1"/>
          </p:cNvSpPr>
          <p:nvPr>
            <p:ph type="sldNum" sz="quarter" idx="12"/>
          </p:nvPr>
        </p:nvSpPr>
        <p:spPr/>
        <p:txBody>
          <a:bodyPr/>
          <a:lstStyle/>
          <a:p>
            <a:pPr>
              <a:defRPr/>
            </a:pPr>
            <a:fld id="{B86195E2-90FE-4BA4-92C2-19ABC50263CE}" type="slidenum">
              <a:rPr lang="es-ES" smtClean="0"/>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dirty="0"/>
          </a:p>
        </p:txBody>
      </p:sp>
      <p:sp>
        <p:nvSpPr>
          <p:cNvPr id="5" name="Footer Placeholder 4"/>
          <p:cNvSpPr>
            <a:spLocks noGrp="1"/>
          </p:cNvSpPr>
          <p:nvPr>
            <p:ph type="ftr" sz="quarter" idx="11"/>
          </p:nvPr>
        </p:nvSpPr>
        <p:spPr/>
        <p:txBody>
          <a:bodyPr/>
          <a:lstStyle/>
          <a:p>
            <a:pPr>
              <a:defRPr/>
            </a:pPr>
            <a:endParaRPr lang="es-ES" dirty="0"/>
          </a:p>
        </p:txBody>
      </p:sp>
      <p:sp>
        <p:nvSpPr>
          <p:cNvPr id="6" name="Slide Number Placeholder 5"/>
          <p:cNvSpPr>
            <a:spLocks noGrp="1"/>
          </p:cNvSpPr>
          <p:nvPr>
            <p:ph type="sldNum" sz="quarter" idx="12"/>
          </p:nvPr>
        </p:nvSpPr>
        <p:spPr/>
        <p:txBody>
          <a:bodyPr/>
          <a:lstStyle/>
          <a:p>
            <a:pPr>
              <a:defRPr/>
            </a:pPr>
            <a:fld id="{0297FB08-C2A7-4C6A-8623-4CB0D4FAE3C8}" type="slidenum">
              <a:rPr lang="es-ES" smtClean="0"/>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a de título">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ítulo, texto y objetos">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pPr>
              <a:defRPr/>
            </a:pPr>
            <a:endParaRPr lang="es-ES" dirty="0"/>
          </a:p>
        </p:txBody>
      </p:sp>
      <p:sp>
        <p:nvSpPr>
          <p:cNvPr id="5" name="Footer Placeholder 4"/>
          <p:cNvSpPr>
            <a:spLocks noGrp="1"/>
          </p:cNvSpPr>
          <p:nvPr>
            <p:ph type="ftr" sz="quarter" idx="11"/>
          </p:nvPr>
        </p:nvSpPr>
        <p:spPr/>
        <p:txBody>
          <a:bodyPr/>
          <a:lstStyle/>
          <a:p>
            <a:pPr>
              <a:defRPr/>
            </a:pPr>
            <a:endParaRPr lang="es-ES" dirty="0"/>
          </a:p>
        </p:txBody>
      </p:sp>
      <p:sp>
        <p:nvSpPr>
          <p:cNvPr id="6" name="Slide Number Placeholder 5"/>
          <p:cNvSpPr>
            <a:spLocks noGrp="1"/>
          </p:cNvSpPr>
          <p:nvPr>
            <p:ph type="sldNum" sz="quarter" idx="12"/>
          </p:nvPr>
        </p:nvSpPr>
        <p:spPr/>
        <p:txBody>
          <a:bodyPr/>
          <a:lstStyle/>
          <a:p>
            <a:pPr>
              <a:defRPr/>
            </a:pPr>
            <a:fld id="{C2F99A2F-5F63-4041-BB74-2193638D118C}" type="slidenum">
              <a:rPr lang="es-ES" smtClean="0"/>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pPr>
              <a:defRPr/>
            </a:pPr>
            <a:endParaRPr lang="es-ES" dirty="0"/>
          </a:p>
        </p:txBody>
      </p:sp>
      <p:sp>
        <p:nvSpPr>
          <p:cNvPr id="5" name="Footer Placeholder 4"/>
          <p:cNvSpPr>
            <a:spLocks noGrp="1"/>
          </p:cNvSpPr>
          <p:nvPr>
            <p:ph type="ftr" sz="quarter" idx="11"/>
          </p:nvPr>
        </p:nvSpPr>
        <p:spPr/>
        <p:txBody>
          <a:bodyPr/>
          <a:lstStyle/>
          <a:p>
            <a:pPr>
              <a:defRPr/>
            </a:pPr>
            <a:endParaRPr lang="es-ES" dirty="0"/>
          </a:p>
        </p:txBody>
      </p:sp>
      <p:sp>
        <p:nvSpPr>
          <p:cNvPr id="6" name="Slide Number Placeholder 5"/>
          <p:cNvSpPr>
            <a:spLocks noGrp="1"/>
          </p:cNvSpPr>
          <p:nvPr>
            <p:ph type="sldNum" sz="quarter" idx="12"/>
          </p:nvPr>
        </p:nvSpPr>
        <p:spPr/>
        <p:txBody>
          <a:bodyPr/>
          <a:lstStyle/>
          <a:p>
            <a:pPr>
              <a:defRPr/>
            </a:pPr>
            <a:fld id="{6AD00E9B-8F6D-4B43-A3F6-B5D7C4387C1C}" type="slidenum">
              <a:rPr lang="es-ES" smtClean="0"/>
              <a:pPr>
                <a:defRPr/>
              </a:pPr>
              <a:t>‹Nº›</a:t>
            </a:fld>
            <a:endParaRPr lang="es-E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endParaRPr lang="es-ES" dirty="0"/>
          </a:p>
        </p:txBody>
      </p:sp>
      <p:sp>
        <p:nvSpPr>
          <p:cNvPr id="6" name="Footer Placeholder 5"/>
          <p:cNvSpPr>
            <a:spLocks noGrp="1"/>
          </p:cNvSpPr>
          <p:nvPr>
            <p:ph type="ftr" sz="quarter" idx="11"/>
          </p:nvPr>
        </p:nvSpPr>
        <p:spPr/>
        <p:txBody>
          <a:bodyPr/>
          <a:lstStyle/>
          <a:p>
            <a:pPr>
              <a:defRPr/>
            </a:pPr>
            <a:endParaRPr lang="es-ES" dirty="0"/>
          </a:p>
        </p:txBody>
      </p:sp>
      <p:sp>
        <p:nvSpPr>
          <p:cNvPr id="7" name="Slide Number Placeholder 6"/>
          <p:cNvSpPr>
            <a:spLocks noGrp="1"/>
          </p:cNvSpPr>
          <p:nvPr>
            <p:ph type="sldNum" sz="quarter" idx="12"/>
          </p:nvPr>
        </p:nvSpPr>
        <p:spPr/>
        <p:txBody>
          <a:bodyPr/>
          <a:lstStyle/>
          <a:p>
            <a:pPr>
              <a:defRPr/>
            </a:pPr>
            <a:fld id="{3A623CC0-489B-4DF4-AEED-F1A9595C8EE3}" type="slidenum">
              <a:rPr lang="es-ES" smtClean="0"/>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endParaRPr lang="es-ES" dirty="0"/>
          </a:p>
        </p:txBody>
      </p:sp>
      <p:sp>
        <p:nvSpPr>
          <p:cNvPr id="8" name="Footer Placeholder 7"/>
          <p:cNvSpPr>
            <a:spLocks noGrp="1"/>
          </p:cNvSpPr>
          <p:nvPr>
            <p:ph type="ftr" sz="quarter" idx="11"/>
          </p:nvPr>
        </p:nvSpPr>
        <p:spPr/>
        <p:txBody>
          <a:bodyPr/>
          <a:lstStyle/>
          <a:p>
            <a:pPr>
              <a:defRPr/>
            </a:pPr>
            <a:endParaRPr lang="es-ES" dirty="0"/>
          </a:p>
        </p:txBody>
      </p:sp>
      <p:sp>
        <p:nvSpPr>
          <p:cNvPr id="9" name="Slide Number Placeholder 8"/>
          <p:cNvSpPr>
            <a:spLocks noGrp="1"/>
          </p:cNvSpPr>
          <p:nvPr>
            <p:ph type="sldNum" sz="quarter" idx="12"/>
          </p:nvPr>
        </p:nvSpPr>
        <p:spPr/>
        <p:txBody>
          <a:bodyPr/>
          <a:lstStyle/>
          <a:p>
            <a:pPr>
              <a:defRPr/>
            </a:pPr>
            <a:fld id="{496D8EA9-C51C-41FF-87A1-8AFF1954CCA3}" type="slidenum">
              <a:rPr lang="es-ES" smtClean="0"/>
              <a:pPr>
                <a:defRPr/>
              </a:pPr>
              <a:t>‹Nº›</a:t>
            </a:fld>
            <a:endParaRPr lang="es-E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endParaRPr lang="es-ES" dirty="0"/>
          </a:p>
        </p:txBody>
      </p:sp>
      <p:sp>
        <p:nvSpPr>
          <p:cNvPr id="4" name="Footer Placeholder 3"/>
          <p:cNvSpPr>
            <a:spLocks noGrp="1"/>
          </p:cNvSpPr>
          <p:nvPr>
            <p:ph type="ftr" sz="quarter" idx="11"/>
          </p:nvPr>
        </p:nvSpPr>
        <p:spPr/>
        <p:txBody>
          <a:bodyPr/>
          <a:lstStyle/>
          <a:p>
            <a:pPr>
              <a:defRPr/>
            </a:pPr>
            <a:endParaRPr lang="es-ES" dirty="0"/>
          </a:p>
        </p:txBody>
      </p:sp>
      <p:sp>
        <p:nvSpPr>
          <p:cNvPr id="5" name="Slide Number Placeholder 4"/>
          <p:cNvSpPr>
            <a:spLocks noGrp="1"/>
          </p:cNvSpPr>
          <p:nvPr>
            <p:ph type="sldNum" sz="quarter" idx="12"/>
          </p:nvPr>
        </p:nvSpPr>
        <p:spPr/>
        <p:txBody>
          <a:bodyPr/>
          <a:lstStyle/>
          <a:p>
            <a:pPr>
              <a:defRPr/>
            </a:pPr>
            <a:fld id="{34F1193B-19BC-4EDC-ACD3-D7AB59557316}" type="slidenum">
              <a:rPr lang="es-ES" smtClean="0"/>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dirty="0"/>
          </a:p>
        </p:txBody>
      </p:sp>
      <p:sp>
        <p:nvSpPr>
          <p:cNvPr id="3" name="Footer Placeholder 2"/>
          <p:cNvSpPr>
            <a:spLocks noGrp="1"/>
          </p:cNvSpPr>
          <p:nvPr>
            <p:ph type="ftr" sz="quarter" idx="11"/>
          </p:nvPr>
        </p:nvSpPr>
        <p:spPr/>
        <p:txBody>
          <a:bodyPr/>
          <a:lstStyle/>
          <a:p>
            <a:pPr>
              <a:defRPr/>
            </a:pPr>
            <a:endParaRPr lang="es-ES" dirty="0"/>
          </a:p>
        </p:txBody>
      </p:sp>
      <p:sp>
        <p:nvSpPr>
          <p:cNvPr id="4" name="Slide Number Placeholder 3"/>
          <p:cNvSpPr>
            <a:spLocks noGrp="1"/>
          </p:cNvSpPr>
          <p:nvPr>
            <p:ph type="sldNum" sz="quarter" idx="12"/>
          </p:nvPr>
        </p:nvSpPr>
        <p:spPr/>
        <p:txBody>
          <a:bodyPr/>
          <a:lstStyle/>
          <a:p>
            <a:pPr>
              <a:defRPr/>
            </a:pPr>
            <a:fld id="{06D31881-4656-4BF0-89D8-EEC660DF7038}" type="slidenum">
              <a:rPr lang="es-ES" smtClean="0"/>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endParaRPr lang="es-ES" dirty="0"/>
          </a:p>
        </p:txBody>
      </p:sp>
      <p:sp>
        <p:nvSpPr>
          <p:cNvPr id="6" name="Footer Placeholder 5"/>
          <p:cNvSpPr>
            <a:spLocks noGrp="1"/>
          </p:cNvSpPr>
          <p:nvPr>
            <p:ph type="ftr" sz="quarter" idx="11"/>
          </p:nvPr>
        </p:nvSpPr>
        <p:spPr/>
        <p:txBody>
          <a:bodyPr/>
          <a:lstStyle/>
          <a:p>
            <a:pPr>
              <a:defRPr/>
            </a:pPr>
            <a:endParaRPr lang="es-ES" dirty="0"/>
          </a:p>
        </p:txBody>
      </p:sp>
      <p:sp>
        <p:nvSpPr>
          <p:cNvPr id="7" name="Slide Number Placeholder 6"/>
          <p:cNvSpPr>
            <a:spLocks noGrp="1"/>
          </p:cNvSpPr>
          <p:nvPr>
            <p:ph type="sldNum" sz="quarter" idx="12"/>
          </p:nvPr>
        </p:nvSpPr>
        <p:spPr/>
        <p:txBody>
          <a:bodyPr/>
          <a:lstStyle/>
          <a:p>
            <a:pPr>
              <a:defRPr/>
            </a:pPr>
            <a:fld id="{9FBF0E56-0D00-481B-A276-4144246039F4}" type="slidenum">
              <a:rPr lang="es-ES" smtClean="0"/>
              <a:pPr>
                <a:defRPr/>
              </a:pPr>
              <a:t>‹Nº›</a:t>
            </a:fld>
            <a:endParaRPr lang="es-E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pPr>
              <a:defRPr/>
            </a:pPr>
            <a:endParaRPr lang="es-ES" dirty="0"/>
          </a:p>
        </p:txBody>
      </p:sp>
      <p:sp>
        <p:nvSpPr>
          <p:cNvPr id="6" name="Footer Placeholder 5"/>
          <p:cNvSpPr>
            <a:spLocks noGrp="1"/>
          </p:cNvSpPr>
          <p:nvPr>
            <p:ph type="ftr" sz="quarter" idx="11"/>
          </p:nvPr>
        </p:nvSpPr>
        <p:spPr/>
        <p:txBody>
          <a:bodyPr/>
          <a:lstStyle/>
          <a:p>
            <a:pPr>
              <a:defRPr/>
            </a:pPr>
            <a:endParaRPr lang="es-ES" dirty="0"/>
          </a:p>
        </p:txBody>
      </p:sp>
      <p:sp>
        <p:nvSpPr>
          <p:cNvPr id="7" name="Slide Number Placeholder 6"/>
          <p:cNvSpPr>
            <a:spLocks noGrp="1"/>
          </p:cNvSpPr>
          <p:nvPr>
            <p:ph type="sldNum" sz="quarter" idx="12"/>
          </p:nvPr>
        </p:nvSpPr>
        <p:spPr/>
        <p:txBody>
          <a:bodyPr/>
          <a:lstStyle/>
          <a:p>
            <a:pPr>
              <a:defRPr/>
            </a:pPr>
            <a:fld id="{577FE241-AB05-4E79-AAB8-3A59B58C78E6}" type="slidenum">
              <a:rPr lang="es-ES" smtClean="0"/>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s-E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s-E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C2F99A2F-5F63-4041-BB74-2193638D118C}" type="slidenum">
              <a:rPr lang="es-ES" smtClean="0"/>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4274" r:id="rId1"/>
    <p:sldLayoutId id="2147484275" r:id="rId2"/>
    <p:sldLayoutId id="2147484276" r:id="rId3"/>
    <p:sldLayoutId id="2147484277" r:id="rId4"/>
    <p:sldLayoutId id="2147484278" r:id="rId5"/>
    <p:sldLayoutId id="2147484279" r:id="rId6"/>
    <p:sldLayoutId id="2147484280" r:id="rId7"/>
    <p:sldLayoutId id="2147484281" r:id="rId8"/>
    <p:sldLayoutId id="2147484282" r:id="rId9"/>
    <p:sldLayoutId id="2147484283" r:id="rId10"/>
    <p:sldLayoutId id="2147484284" r:id="rId11"/>
    <p:sldLayoutId id="2147484285" r:id="rId12"/>
    <p:sldLayoutId id="2147484286" r:id="rId13"/>
    <p:sldLayoutId id="2147484262" r:id="rId14"/>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www.tvinfancia.es/"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www.tvinfancia.es/"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subTitle" idx="4294967295"/>
          </p:nvPr>
        </p:nvSpPr>
        <p:spPr>
          <a:xfrm>
            <a:off x="0" y="1844824"/>
            <a:ext cx="9144000" cy="3096344"/>
          </a:xfrm>
          <a:solidFill>
            <a:srgbClr val="E391C8"/>
          </a:solidFill>
        </p:spPr>
        <p:txBody>
          <a:bodyPr>
            <a:noAutofit/>
          </a:bodyPr>
          <a:lstStyle/>
          <a:p>
            <a:pPr algn="ctr" eaLnBrk="1" fontAlgn="auto" hangingPunct="1">
              <a:lnSpc>
                <a:spcPct val="120000"/>
              </a:lnSpc>
              <a:spcBef>
                <a:spcPts val="1200"/>
              </a:spcBef>
              <a:spcAft>
                <a:spcPts val="0"/>
              </a:spcAft>
              <a:buFont typeface="Wingdings 2"/>
              <a:buNone/>
              <a:defRPr/>
            </a:pPr>
            <a:r>
              <a:rPr lang="es-ES_tradnl" sz="2600" b="1" cap="none" spc="0" dirty="0">
                <a:solidFill>
                  <a:schemeClr val="bg1"/>
                </a:solidFill>
                <a:latin typeface="Segoe UI" panose="020B0502040204020203" pitchFamily="34" charset="0"/>
                <a:ea typeface="Verdana" pitchFamily="34" charset="0"/>
                <a:cs typeface="Segoe UI" panose="020B0502040204020203" pitchFamily="34" charset="0"/>
              </a:rPr>
              <a:t>Código de Autorregulación </a:t>
            </a:r>
          </a:p>
          <a:p>
            <a:pPr algn="ctr" eaLnBrk="1" fontAlgn="auto" hangingPunct="1">
              <a:lnSpc>
                <a:spcPct val="120000"/>
              </a:lnSpc>
              <a:spcBef>
                <a:spcPts val="1200"/>
              </a:spcBef>
              <a:spcAft>
                <a:spcPts val="0"/>
              </a:spcAft>
              <a:buFont typeface="Wingdings 2"/>
              <a:buNone/>
              <a:defRPr/>
            </a:pPr>
            <a:r>
              <a:rPr lang="es-ES_tradnl" sz="2600" b="1" cap="none" spc="0" dirty="0">
                <a:solidFill>
                  <a:schemeClr val="bg1"/>
                </a:solidFill>
                <a:latin typeface="Segoe UI" panose="020B0502040204020203" pitchFamily="34" charset="0"/>
                <a:ea typeface="Verdana" pitchFamily="34" charset="0"/>
                <a:cs typeface="Segoe UI" panose="020B0502040204020203" pitchFamily="34" charset="0"/>
              </a:rPr>
              <a:t>sobre Contenidos Televisivos e Infancia </a:t>
            </a:r>
          </a:p>
          <a:p>
            <a:pPr algn="ctr" eaLnBrk="1" fontAlgn="auto" hangingPunct="1">
              <a:lnSpc>
                <a:spcPct val="120000"/>
              </a:lnSpc>
              <a:spcBef>
                <a:spcPts val="1200"/>
              </a:spcBef>
              <a:spcAft>
                <a:spcPts val="0"/>
              </a:spcAft>
              <a:buFont typeface="Wingdings 2"/>
              <a:buNone/>
              <a:defRPr/>
            </a:pPr>
            <a:endParaRPr lang="es-ES_tradnl" sz="2600" b="1" cap="none" spc="0" dirty="0">
              <a:solidFill>
                <a:schemeClr val="bg1"/>
              </a:solidFill>
              <a:latin typeface="Segoe UI" panose="020B0502040204020203" pitchFamily="34" charset="0"/>
              <a:ea typeface="Verdana" pitchFamily="34" charset="0"/>
              <a:cs typeface="Segoe UI" panose="020B0502040204020203" pitchFamily="34" charset="0"/>
            </a:endParaRPr>
          </a:p>
          <a:p>
            <a:pPr algn="ctr">
              <a:lnSpc>
                <a:spcPct val="120000"/>
              </a:lnSpc>
              <a:spcBef>
                <a:spcPts val="1200"/>
              </a:spcBef>
              <a:buNone/>
              <a:defRPr/>
            </a:pPr>
            <a:r>
              <a:rPr lang="es-ES_tradnl" sz="2600" b="1" dirty="0">
                <a:solidFill>
                  <a:schemeClr val="bg1"/>
                </a:solidFill>
                <a:latin typeface="Segoe UI" panose="020B0502040204020203" pitchFamily="34" charset="0"/>
                <a:ea typeface="Verdana" pitchFamily="34" charset="0"/>
                <a:cs typeface="Segoe UI" panose="020B0502040204020203" pitchFamily="34" charset="0"/>
              </a:rPr>
              <a:t>Informe de la Comisión Mixta de Seguimiento</a:t>
            </a:r>
            <a:endParaRPr lang="es-ES_tradnl" sz="2600" b="1" cap="none" spc="0" dirty="0">
              <a:solidFill>
                <a:schemeClr val="bg1"/>
              </a:solidFill>
              <a:latin typeface="Segoe UI" panose="020B0502040204020203" pitchFamily="34" charset="0"/>
              <a:ea typeface="Verdana" pitchFamily="34" charset="0"/>
              <a:cs typeface="Segoe UI" panose="020B0502040204020203" pitchFamily="34" charset="0"/>
            </a:endParaRPr>
          </a:p>
          <a:p>
            <a:pPr algn="ctr" eaLnBrk="1" fontAlgn="auto" hangingPunct="1">
              <a:lnSpc>
                <a:spcPct val="120000"/>
              </a:lnSpc>
              <a:spcBef>
                <a:spcPts val="1200"/>
              </a:spcBef>
              <a:spcAft>
                <a:spcPts val="0"/>
              </a:spcAft>
              <a:buFont typeface="Wingdings 2"/>
              <a:buNone/>
              <a:defRPr/>
            </a:pPr>
            <a:r>
              <a:rPr lang="es-ES" sz="2600" b="1" cap="none" spc="0" dirty="0">
                <a:solidFill>
                  <a:schemeClr val="bg1"/>
                </a:solidFill>
                <a:latin typeface="Segoe UI" panose="020B0502040204020203" pitchFamily="34" charset="0"/>
                <a:ea typeface="Verdana" pitchFamily="34" charset="0"/>
                <a:cs typeface="Segoe UI" panose="020B0502040204020203" pitchFamily="34" charset="0"/>
              </a:rPr>
              <a:t>Año 2018</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1311" y="425604"/>
            <a:ext cx="3421380" cy="1059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5"/>
          <p:cNvSpPr txBox="1">
            <a:spLocks noChangeArrowheads="1"/>
          </p:cNvSpPr>
          <p:nvPr/>
        </p:nvSpPr>
        <p:spPr bwMode="auto">
          <a:xfrm>
            <a:off x="1043608" y="6381750"/>
            <a:ext cx="3601143" cy="431800"/>
          </a:xfrm>
          <a:prstGeom prst="rect">
            <a:avLst/>
          </a:prstGeom>
          <a:noFill/>
          <a:ln w="9525">
            <a:noFill/>
            <a:miter lim="800000"/>
            <a:headEnd/>
            <a:tailEnd/>
          </a:ln>
        </p:spPr>
        <p:txBody>
          <a:bodyPr/>
          <a:lstStyle/>
          <a:p>
            <a:r>
              <a:rPr lang="es-ES" sz="1700" b="1" dirty="0">
                <a:solidFill>
                  <a:schemeClr val="bg1"/>
                </a:solidFill>
                <a:latin typeface="Gisha" pitchFamily="34" charset="-79"/>
                <a:cs typeface="Gisha" pitchFamily="34" charset="-79"/>
              </a:rPr>
              <a:t>Comisión Mixta de Seguimiento</a:t>
            </a:r>
            <a:endParaRPr lang="es-ES_tradnl" sz="1700" dirty="0">
              <a:solidFill>
                <a:schemeClr val="bg1"/>
              </a:solidFill>
              <a:latin typeface="Gisha" pitchFamily="34" charset="-79"/>
              <a:cs typeface="Gisha" pitchFamily="34" charset="-79"/>
            </a:endParaRPr>
          </a:p>
        </p:txBody>
      </p:sp>
      <p:sp>
        <p:nvSpPr>
          <p:cNvPr id="16"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sp>
        <p:nvSpPr>
          <p:cNvPr id="15" name="Rectangle 2"/>
          <p:cNvSpPr txBox="1">
            <a:spLocks noChangeArrowheads="1"/>
          </p:cNvSpPr>
          <p:nvPr/>
        </p:nvSpPr>
        <p:spPr>
          <a:xfrm>
            <a:off x="539553" y="836414"/>
            <a:ext cx="8063805" cy="230455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Comité de Autorregulación. Compuesto por representantes de las televisiones firmantes (ATRESMEDIA, CRTVE, FORTA, MEDIASET ESPAÑA, NET TV, VEO TV, REAL MADRID TV, 13 TV y TEN). Su función es emitir dictámenes relativos a las quejas o reclamaciones presentadas por los espectadores a través del formulario incluido al efecto en la página web de TV Infancia: www.tvinfancia.es.</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Comisión Mixta de Seguimiento. Compuesta paritariamente por miembros de las televisiones firmantes y de organizaciones representativas de la sociedad civil (CONSEJO DE CONSUMIDORES Y USUARIOS, CEAPA, CONCAPA, ICMEDIA y PLATAFORMA DE INFANCIA). Supervisa la aplicación del Código. Puede presentar reclamaciones y requerir a las televisiones el cumplimiento de los dictámenes  del Comité de Autorregulación e incluso interponer denuncias ante la autoridad audiovisual.  Desarrolla una función de punto de encuentro y foro de reflexión para la fijación de criterios de aplicación del Código.</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La Administración asume la Secretaría de la Comisión con voz, pero sin voto. Tras su creación, ese papel le corresponde a la Comisión Nacional de los Mercados y la Competencia (CNMC). </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7" name="16 Grupo"/>
          <p:cNvGrpSpPr/>
          <p:nvPr/>
        </p:nvGrpSpPr>
        <p:grpSpPr>
          <a:xfrm>
            <a:off x="467544" y="326261"/>
            <a:ext cx="8208912" cy="432048"/>
            <a:chOff x="467544" y="326261"/>
            <a:chExt cx="8208912" cy="432048"/>
          </a:xfrm>
        </p:grpSpPr>
        <p:sp>
          <p:nvSpPr>
            <p:cNvPr id="19" name="18 Redondear rectángulo de esquina del mismo lado"/>
            <p:cNvSpPr/>
            <p:nvPr/>
          </p:nvSpPr>
          <p:spPr>
            <a:xfrm>
              <a:off x="467544" y="326261"/>
              <a:ext cx="4680520"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0" name="19 Grupo"/>
            <p:cNvGrpSpPr/>
            <p:nvPr/>
          </p:nvGrpSpPr>
          <p:grpSpPr>
            <a:xfrm>
              <a:off x="467544" y="404366"/>
              <a:ext cx="8208912" cy="353943"/>
              <a:chOff x="467544" y="260648"/>
              <a:chExt cx="8208912" cy="353943"/>
            </a:xfrm>
          </p:grpSpPr>
          <p:cxnSp>
            <p:nvCxnSpPr>
              <p:cNvPr id="21" name="20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7544" y="260648"/>
                <a:ext cx="475252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ÓRGANOS DE SEGUIMIENTO Y CONTROL</a:t>
                </a:r>
              </a:p>
            </p:txBody>
          </p:sp>
        </p:grpSp>
      </p:grpSp>
      <p:grpSp>
        <p:nvGrpSpPr>
          <p:cNvPr id="18" name="17 Grupo"/>
          <p:cNvGrpSpPr/>
          <p:nvPr/>
        </p:nvGrpSpPr>
        <p:grpSpPr>
          <a:xfrm>
            <a:off x="439080" y="3573016"/>
            <a:ext cx="8237376" cy="432048"/>
            <a:chOff x="439080" y="3573016"/>
            <a:chExt cx="8237376" cy="432048"/>
          </a:xfrm>
        </p:grpSpPr>
        <p:cxnSp>
          <p:nvCxnSpPr>
            <p:cNvPr id="24" name="23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5" name="24 Redondear rectángulo de esquina del mismo lado"/>
            <p:cNvSpPr/>
            <p:nvPr/>
          </p:nvSpPr>
          <p:spPr>
            <a:xfrm>
              <a:off x="5364088" y="3573016"/>
              <a:ext cx="3312368"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4932040" y="3651121"/>
              <a:ext cx="3672408"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PARA MÁS INFORMACIÓN</a:t>
              </a:r>
            </a:p>
          </p:txBody>
        </p:sp>
      </p:grpSp>
      <p:graphicFrame>
        <p:nvGraphicFramePr>
          <p:cNvPr id="27" name="26 Tabla"/>
          <p:cNvGraphicFramePr>
            <a:graphicFrameLocks noGrp="1"/>
          </p:cNvGraphicFramePr>
          <p:nvPr>
            <p:extLst>
              <p:ext uri="{D42A27DB-BD31-4B8C-83A1-F6EECF244321}">
                <p14:modId xmlns:p14="http://schemas.microsoft.com/office/powerpoint/2010/main" val="2758141893"/>
              </p:ext>
            </p:extLst>
          </p:nvPr>
        </p:nvGraphicFramePr>
        <p:xfrm>
          <a:off x="899592" y="4149083"/>
          <a:ext cx="7344814" cy="2467831"/>
        </p:xfrm>
        <a:graphic>
          <a:graphicData uri="http://schemas.openxmlformats.org/drawingml/2006/table">
            <a:tbl>
              <a:tblPr/>
              <a:tblGrid>
                <a:gridCol w="1663732">
                  <a:extLst>
                    <a:ext uri="{9D8B030D-6E8A-4147-A177-3AD203B41FA5}">
                      <a16:colId xmlns:a16="http://schemas.microsoft.com/office/drawing/2014/main" val="20000"/>
                    </a:ext>
                  </a:extLst>
                </a:gridCol>
                <a:gridCol w="2055150">
                  <a:extLst>
                    <a:ext uri="{9D8B030D-6E8A-4147-A177-3AD203B41FA5}">
                      <a16:colId xmlns:a16="http://schemas.microsoft.com/office/drawing/2014/main" val="20001"/>
                    </a:ext>
                  </a:extLst>
                </a:gridCol>
                <a:gridCol w="241330">
                  <a:extLst>
                    <a:ext uri="{9D8B030D-6E8A-4147-A177-3AD203B41FA5}">
                      <a16:colId xmlns:a16="http://schemas.microsoft.com/office/drawing/2014/main" val="20002"/>
                    </a:ext>
                  </a:extLst>
                </a:gridCol>
                <a:gridCol w="1500857">
                  <a:extLst>
                    <a:ext uri="{9D8B030D-6E8A-4147-A177-3AD203B41FA5}">
                      <a16:colId xmlns:a16="http://schemas.microsoft.com/office/drawing/2014/main" val="20003"/>
                    </a:ext>
                  </a:extLst>
                </a:gridCol>
                <a:gridCol w="1883745">
                  <a:extLst>
                    <a:ext uri="{9D8B030D-6E8A-4147-A177-3AD203B41FA5}">
                      <a16:colId xmlns:a16="http://schemas.microsoft.com/office/drawing/2014/main" val="20004"/>
                    </a:ext>
                  </a:extLst>
                </a:gridCol>
              </a:tblGrid>
              <a:tr h="376556">
                <a:tc>
                  <a:txBody>
                    <a:bodyPr/>
                    <a:lstStyle/>
                    <a:p>
                      <a:pPr marL="90170"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ATRESMEDIA</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Ignacio Mata</a:t>
                      </a:r>
                      <a:endParaRPr lang="es-ES" sz="130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91 623 47 52</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endParaRPr lang="es-ES" sz="1300">
                        <a:solidFill>
                          <a:srgbClr val="333333"/>
                        </a:solidFill>
                        <a:latin typeface="Segoe UI Light" panose="020B0502040204020203" pitchFamily="34" charset="0"/>
                        <a:ea typeface="Times New Roman"/>
                        <a:cs typeface="Segoe UI Light" panose="020B0502040204020203" pitchFamily="34" charset="0"/>
                      </a:endParaRPr>
                    </a:p>
                  </a:txBody>
                  <a:tcPr marL="68580" marR="68580" marT="0" marB="0">
                    <a:lnL>
                      <a:noFill/>
                    </a:lnL>
                    <a:lnR>
                      <a:noFill/>
                    </a:lnR>
                    <a:lnT w="12700" cap="flat" cmpd="sng" algn="ctr">
                      <a:solidFill>
                        <a:srgbClr val="C0C0C0"/>
                      </a:solidFill>
                      <a:prstDash val="solid"/>
                      <a:round/>
                      <a:headEnd type="none" w="med" len="med"/>
                      <a:tailEnd type="none" w="med" len="med"/>
                    </a:lnT>
                    <a:lnB>
                      <a:noFill/>
                    </a:lnB>
                    <a:solidFill>
                      <a:srgbClr val="E6E6E6"/>
                    </a:solidFill>
                  </a:tcPr>
                </a:tc>
                <a:tc>
                  <a:txBody>
                    <a:bodyPr/>
                    <a:lstStyle/>
                    <a:p>
                      <a:pPr marL="11176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CCU</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Esperanza Rodríguez</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91 501 67 73</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0"/>
                  </a:ext>
                </a:extLst>
              </a:tr>
              <a:tr h="690529">
                <a:tc>
                  <a:txBody>
                    <a:bodyPr/>
                    <a:lstStyle/>
                    <a:p>
                      <a:pPr marL="9017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MEDIASET</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Cristina Ocaña</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91 396 67 90</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endParaRPr lang="es-ES" sz="1300">
                        <a:solidFill>
                          <a:srgbClr val="333333"/>
                        </a:solidFill>
                        <a:latin typeface="Segoe UI Light" panose="020B0502040204020203" pitchFamily="34" charset="0"/>
                        <a:ea typeface="Times New Roman"/>
                        <a:cs typeface="Segoe UI Light" panose="020B0502040204020203" pitchFamily="34" charset="0"/>
                      </a:endParaRPr>
                    </a:p>
                  </a:txBody>
                  <a:tcPr marL="68580" marR="68580" marT="0" marB="0">
                    <a:lnL>
                      <a:noFill/>
                    </a:lnL>
                    <a:lnR>
                      <a:noFill/>
                    </a:lnR>
                    <a:lnT>
                      <a:noFill/>
                    </a:lnT>
                    <a:lnB>
                      <a:noFill/>
                    </a:lnB>
                    <a:solidFill>
                      <a:srgbClr val="E6E6E6"/>
                    </a:solidFill>
                  </a:tcPr>
                </a:tc>
                <a:tc>
                  <a:txBody>
                    <a:bodyPr/>
                    <a:lstStyle/>
                    <a:p>
                      <a:pPr marL="11176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CEAPA</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pt-BR" sz="1300" dirty="0">
                          <a:solidFill>
                            <a:srgbClr val="333333"/>
                          </a:solidFill>
                          <a:latin typeface="Segoe UI Light" panose="020B0502040204020203" pitchFamily="34" charset="0"/>
                          <a:ea typeface="Times New Roman"/>
                          <a:cs typeface="Segoe UI Light" panose="020B0502040204020203" pitchFamily="34" charset="0"/>
                        </a:rPr>
                        <a:t>Camilo </a:t>
                      </a:r>
                      <a:r>
                        <a:rPr lang="pt-BR" sz="1300" dirty="0" err="1">
                          <a:solidFill>
                            <a:srgbClr val="333333"/>
                          </a:solidFill>
                          <a:latin typeface="Segoe UI Light" panose="020B0502040204020203" pitchFamily="34" charset="0"/>
                          <a:ea typeface="Times New Roman"/>
                          <a:cs typeface="Segoe UI Light" panose="020B0502040204020203" pitchFamily="34" charset="0"/>
                        </a:rPr>
                        <a:t>Jené</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pt-BR" sz="1300" dirty="0">
                          <a:solidFill>
                            <a:srgbClr val="333333"/>
                          </a:solidFill>
                          <a:latin typeface="Segoe UI Light" panose="020B0502040204020203" pitchFamily="34" charset="0"/>
                          <a:ea typeface="Times New Roman"/>
                          <a:cs typeface="Segoe UI Light" panose="020B0502040204020203" pitchFamily="34" charset="0"/>
                        </a:rPr>
                        <a:t>Miguel</a:t>
                      </a:r>
                      <a:r>
                        <a:rPr lang="pt-BR" sz="1300" baseline="0" dirty="0">
                          <a:solidFill>
                            <a:srgbClr val="333333"/>
                          </a:solidFill>
                          <a:latin typeface="Segoe UI Light" panose="020B0502040204020203" pitchFamily="34" charset="0"/>
                          <a:ea typeface="Times New Roman"/>
                          <a:cs typeface="Segoe UI Light" panose="020B0502040204020203" pitchFamily="34" charset="0"/>
                        </a:rPr>
                        <a:t> </a:t>
                      </a:r>
                      <a:r>
                        <a:rPr lang="pt-BR" sz="1300" baseline="0">
                          <a:solidFill>
                            <a:srgbClr val="333333"/>
                          </a:solidFill>
                          <a:latin typeface="Segoe UI Light" panose="020B0502040204020203" pitchFamily="34" charset="0"/>
                          <a:ea typeface="Times New Roman"/>
                          <a:cs typeface="Segoe UI Light" panose="020B0502040204020203" pitchFamily="34" charset="0"/>
                        </a:rPr>
                        <a:t>Dueñas</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pt-BR" sz="1300" dirty="0">
                          <a:solidFill>
                            <a:srgbClr val="333333"/>
                          </a:solidFill>
                          <a:latin typeface="Segoe UI Light" panose="020B0502040204020203" pitchFamily="34" charset="0"/>
                          <a:ea typeface="Times New Roman"/>
                          <a:cs typeface="Segoe UI Light" panose="020B0502040204020203" pitchFamily="34" charset="0"/>
                        </a:rPr>
                        <a:t>91 701 47 10</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1"/>
                  </a:ext>
                </a:extLst>
              </a:tr>
              <a:tr h="460354">
                <a:tc>
                  <a:txBody>
                    <a:bodyPr/>
                    <a:lstStyle/>
                    <a:p>
                      <a:pPr marL="9017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CRTVE</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dirty="0">
                          <a:solidFill>
                            <a:srgbClr val="000000"/>
                          </a:solidFill>
                          <a:latin typeface="Segoe UI Light" panose="020B0502040204020203" pitchFamily="34" charset="0"/>
                          <a:ea typeface="Times New Roman"/>
                          <a:cs typeface="Segoe UI Light" panose="020B0502040204020203" pitchFamily="34" charset="0"/>
                        </a:rPr>
                        <a:t>Ernesto Real</a:t>
                      </a:r>
                      <a:endParaRPr lang="es-ES" sz="1300" dirty="0">
                        <a:solidFill>
                          <a:srgbClr val="000000"/>
                        </a:solidFill>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000000"/>
                          </a:solidFill>
                          <a:latin typeface="Segoe UI Light" panose="020B0502040204020203" pitchFamily="34" charset="0"/>
                          <a:ea typeface="Times New Roman"/>
                          <a:cs typeface="Segoe UI Light" panose="020B0502040204020203" pitchFamily="34" charset="0"/>
                        </a:rPr>
                        <a:t>91 581 75 00 </a:t>
                      </a:r>
                      <a:endParaRPr lang="es-ES" sz="1300" dirty="0">
                        <a:solidFill>
                          <a:srgbClr val="000000"/>
                        </a:solidFill>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endParaRPr lang="es-ES" sz="1300">
                        <a:solidFill>
                          <a:srgbClr val="333333"/>
                        </a:solidFill>
                        <a:latin typeface="Segoe UI Light" panose="020B0502040204020203" pitchFamily="34" charset="0"/>
                        <a:ea typeface="Times New Roman"/>
                        <a:cs typeface="Segoe UI Light" panose="020B0502040204020203" pitchFamily="34" charset="0"/>
                      </a:endParaRPr>
                    </a:p>
                  </a:txBody>
                  <a:tcPr marL="68580" marR="68580" marT="0" marB="0">
                    <a:lnL>
                      <a:noFill/>
                    </a:lnL>
                    <a:lnR>
                      <a:noFill/>
                    </a:lnR>
                    <a:lnT>
                      <a:noFill/>
                    </a:lnT>
                    <a:lnB>
                      <a:noFill/>
                    </a:lnB>
                    <a:solidFill>
                      <a:srgbClr val="E6E6E6"/>
                    </a:solidFill>
                  </a:tcPr>
                </a:tc>
                <a:tc>
                  <a:txBody>
                    <a:bodyPr/>
                    <a:lstStyle/>
                    <a:p>
                      <a:pPr marL="11176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CONCAPA</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 sz="1300" dirty="0">
                          <a:solidFill>
                            <a:srgbClr val="333333"/>
                          </a:solidFill>
                          <a:latin typeface="Segoe UI Light" panose="020B0502040204020203" pitchFamily="34" charset="0"/>
                          <a:ea typeface="Times New Roman"/>
                          <a:cs typeface="Segoe UI Light" panose="020B0502040204020203" pitchFamily="34" charset="0"/>
                        </a:rPr>
                        <a:t>Pedro Caballero</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91 532 58 65</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2"/>
                  </a:ext>
                </a:extLst>
              </a:tr>
              <a:tr h="460354">
                <a:tc>
                  <a:txBody>
                    <a:bodyPr/>
                    <a:lstStyle/>
                    <a:p>
                      <a:pPr marL="9017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NET TV</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Ana González</a:t>
                      </a:r>
                      <a:endParaRPr lang="es-ES" sz="130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91 512 98 00</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endParaRPr lang="es-ES" sz="1300">
                        <a:solidFill>
                          <a:srgbClr val="333333"/>
                        </a:solidFill>
                        <a:latin typeface="Segoe UI Light" panose="020B0502040204020203" pitchFamily="34" charset="0"/>
                        <a:ea typeface="Times New Roman"/>
                        <a:cs typeface="Segoe UI Light" panose="020B0502040204020203" pitchFamily="34" charset="0"/>
                      </a:endParaRPr>
                    </a:p>
                  </a:txBody>
                  <a:tcPr marL="68580" marR="68580" marT="0" marB="0">
                    <a:lnL>
                      <a:noFill/>
                    </a:lnL>
                    <a:lnR>
                      <a:noFill/>
                    </a:lnR>
                    <a:lnT>
                      <a:noFill/>
                    </a:lnT>
                    <a:lnB>
                      <a:noFill/>
                    </a:lnB>
                    <a:solidFill>
                      <a:srgbClr val="E6E6E6"/>
                    </a:solidFill>
                  </a:tcPr>
                </a:tc>
                <a:tc>
                  <a:txBody>
                    <a:bodyPr/>
                    <a:lstStyle/>
                    <a:p>
                      <a:pPr marL="111760" algn="l">
                        <a:lnSpc>
                          <a:spcPct val="100000"/>
                        </a:lnSpc>
                        <a:spcAft>
                          <a:spcPts val="0"/>
                        </a:spcAft>
                      </a:pPr>
                      <a:r>
                        <a:rPr lang="es-ES_tradnl" sz="1300">
                          <a:solidFill>
                            <a:srgbClr val="333333"/>
                          </a:solidFill>
                          <a:latin typeface="Segoe UI Light" panose="020B0502040204020203" pitchFamily="34" charset="0"/>
                          <a:ea typeface="Times New Roman"/>
                          <a:cs typeface="Segoe UI Light" panose="020B0502040204020203" pitchFamily="34" charset="0"/>
                        </a:rPr>
                        <a:t>ICMEDIA</a:t>
                      </a:r>
                      <a:endParaRPr lang="es-ES" sz="130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 sz="1300" dirty="0">
                          <a:solidFill>
                            <a:schemeClr val="tx1"/>
                          </a:solidFill>
                          <a:latin typeface="Segoe UI Light" panose="020B0502040204020203" pitchFamily="34" charset="0"/>
                          <a:ea typeface="Times New Roman"/>
                          <a:cs typeface="Segoe UI Light" panose="020B0502040204020203" pitchFamily="34" charset="0"/>
                        </a:rPr>
                        <a:t>Marta Pellico</a:t>
                      </a:r>
                    </a:p>
                    <a:p>
                      <a:pPr algn="l">
                        <a:lnSpc>
                          <a:spcPct val="100000"/>
                        </a:lnSpc>
                        <a:spcAft>
                          <a:spcPts val="0"/>
                        </a:spcAft>
                      </a:pPr>
                      <a:r>
                        <a:rPr lang="es-ES_tradnl" sz="1300" dirty="0">
                          <a:solidFill>
                            <a:schemeClr val="tx1"/>
                          </a:solidFill>
                          <a:latin typeface="Segoe UI Light" panose="020B0502040204020203" pitchFamily="34" charset="0"/>
                          <a:ea typeface="Times New Roman"/>
                          <a:cs typeface="Segoe UI Light" panose="020B0502040204020203" pitchFamily="34" charset="0"/>
                        </a:rPr>
                        <a:t>91 534 90 18</a:t>
                      </a:r>
                      <a:endParaRPr lang="es-ES" sz="1300" dirty="0">
                        <a:solidFill>
                          <a:schemeClr val="tx1"/>
                        </a:solidFill>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3"/>
                  </a:ext>
                </a:extLst>
              </a:tr>
              <a:tr h="460354">
                <a:tc>
                  <a:txBody>
                    <a:bodyPr/>
                    <a:lstStyle/>
                    <a:p>
                      <a:pPr marL="90170"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VEO TV</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w="12700" cap="flat" cmpd="sng" algn="ctr">
                      <a:solidFill>
                        <a:srgbClr val="C0C0C0"/>
                      </a:solidFill>
                      <a:prstDash val="solid"/>
                      <a:round/>
                      <a:headEnd type="none" w="med" len="med"/>
                      <a:tailEnd type="none" w="med" len="med"/>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 sz="1300" dirty="0">
                          <a:solidFill>
                            <a:srgbClr val="333333"/>
                          </a:solidFill>
                          <a:latin typeface="Segoe UI Light" panose="020B0502040204020203" pitchFamily="34" charset="0"/>
                          <a:ea typeface="Times New Roman"/>
                          <a:cs typeface="Segoe UI Light" panose="020B0502040204020203" pitchFamily="34" charset="0"/>
                        </a:rPr>
                        <a:t>Lidia</a:t>
                      </a:r>
                      <a:r>
                        <a:rPr lang="es-ES" sz="1300" baseline="0" dirty="0">
                          <a:solidFill>
                            <a:srgbClr val="333333"/>
                          </a:solidFill>
                          <a:latin typeface="Segoe UI Light" panose="020B0502040204020203" pitchFamily="34" charset="0"/>
                          <a:ea typeface="Times New Roman"/>
                          <a:cs typeface="Segoe UI Light" panose="020B0502040204020203" pitchFamily="34" charset="0"/>
                        </a:rPr>
                        <a:t> Barrera</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91 443 51 23</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endParaRPr lang="es-ES" sz="1300">
                        <a:solidFill>
                          <a:srgbClr val="333333"/>
                        </a:solidFill>
                        <a:latin typeface="Segoe UI Light" panose="020B0502040204020203" pitchFamily="34" charset="0"/>
                        <a:ea typeface="Times New Roman"/>
                        <a:cs typeface="Segoe UI Light" panose="020B0502040204020203" pitchFamily="34" charset="0"/>
                      </a:endParaRPr>
                    </a:p>
                  </a:txBody>
                  <a:tcPr marL="68580" marR="68580" marT="0" marB="0">
                    <a:lnL>
                      <a:noFill/>
                    </a:lnL>
                    <a:lnR>
                      <a:noFill/>
                    </a:lnR>
                    <a:lnT>
                      <a:noFill/>
                    </a:lnT>
                    <a:lnB w="12700" cap="flat" cmpd="sng" algn="ctr">
                      <a:solidFill>
                        <a:srgbClr val="C0C0C0"/>
                      </a:solidFill>
                      <a:prstDash val="solid"/>
                      <a:round/>
                      <a:headEnd type="none" w="med" len="med"/>
                      <a:tailEnd type="none" w="med" len="med"/>
                    </a:lnB>
                    <a:solidFill>
                      <a:srgbClr val="E6E6E6"/>
                    </a:solidFill>
                  </a:tcPr>
                </a:tc>
                <a:tc>
                  <a:txBody>
                    <a:bodyPr/>
                    <a:lstStyle/>
                    <a:p>
                      <a:pPr marL="111760"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PLATAFORMA DE INFANCIA</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a:noFill/>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Nora Mora</a:t>
                      </a:r>
                      <a:endParaRPr lang="es-ES" sz="1300" dirty="0">
                        <a:latin typeface="Segoe UI Light" panose="020B0502040204020203" pitchFamily="34" charset="0"/>
                        <a:ea typeface="Times New Roman"/>
                        <a:cs typeface="Segoe UI Light" panose="020B0502040204020203" pitchFamily="34" charset="0"/>
                      </a:endParaRPr>
                    </a:p>
                    <a:p>
                      <a:pPr algn="l">
                        <a:lnSpc>
                          <a:spcPct val="100000"/>
                        </a:lnSpc>
                        <a:spcAft>
                          <a:spcPts val="0"/>
                        </a:spcAft>
                      </a:pPr>
                      <a:r>
                        <a:rPr lang="es-ES_tradnl" sz="1300" dirty="0">
                          <a:solidFill>
                            <a:srgbClr val="333333"/>
                          </a:solidFill>
                          <a:latin typeface="Segoe UI Light" panose="020B0502040204020203" pitchFamily="34" charset="0"/>
                          <a:ea typeface="Times New Roman"/>
                          <a:cs typeface="Segoe UI Light" panose="020B0502040204020203" pitchFamily="34" charset="0"/>
                        </a:rPr>
                        <a:t>91 447 78 53</a:t>
                      </a:r>
                      <a:endParaRPr lang="es-ES" sz="1300" dirty="0">
                        <a:latin typeface="Segoe UI Light" panose="020B0502040204020203" pitchFamily="34" charset="0"/>
                        <a:ea typeface="Times New Roman"/>
                        <a:cs typeface="Segoe UI Light" panose="020B0502040204020203" pitchFamily="34" charset="0"/>
                      </a:endParaRPr>
                    </a:p>
                  </a:txBody>
                  <a:tcPr marL="68580" marR="68580" marT="0" marB="0" anchor="ctr">
                    <a:lnL>
                      <a:noFill/>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956866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2"/>
          <p:cNvSpPr>
            <a:spLocks noGrp="1" noChangeArrowheads="1"/>
          </p:cNvSpPr>
          <p:nvPr>
            <p:ph type="body" sz="half" idx="4294967295"/>
          </p:nvPr>
        </p:nvSpPr>
        <p:spPr>
          <a:xfrm>
            <a:off x="511634" y="1542741"/>
            <a:ext cx="8063805" cy="2664296"/>
          </a:xfrm>
        </p:spPr>
        <p:txBody>
          <a:bodyPr>
            <a:noAutofit/>
          </a:bodyPr>
          <a:lstStyle/>
          <a:p>
            <a:pPr marL="0" lvl="1" indent="0" algn="just" eaLnBrk="1" hangingPunct="1">
              <a:spcBef>
                <a:spcPts val="1000"/>
              </a:spcBef>
              <a:buSzTx/>
              <a:buFontTx/>
              <a:buNone/>
              <a:defRPr/>
            </a:pP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El </a:t>
            </a:r>
            <a:r>
              <a:rPr lang="es-ES_tradnl" sz="1400" b="1" dirty="0">
                <a:solidFill>
                  <a:schemeClr val="tx1"/>
                </a:solidFill>
                <a:latin typeface="Segoe UI Light" panose="020B0502040204020203" pitchFamily="34" charset="0"/>
                <a:ea typeface="Verdana" pitchFamily="34" charset="0"/>
                <a:cs typeface="Segoe UI Light" panose="020B0502040204020203" pitchFamily="34" charset="0"/>
              </a:rPr>
              <a:t>Código de Autorregulación sobre Contenidos Televisivos e Infancia</a:t>
            </a: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 es una iniciativa puesta en marcha en 2005 por los principales prestadores del servicio de comunicación audiovisual televisiva que emiten en abierto, con el objetivo principal de proteger a los menores ante contenidos potencialmente perjudiciales o inadecuados para ellos. </a:t>
            </a:r>
            <a:endParaRPr lang="es-ES_tradnl" sz="1400" dirty="0">
              <a:latin typeface="Segoe UI Light" panose="020B0502040204020203" pitchFamily="34" charset="0"/>
              <a:ea typeface="Verdana" pitchFamily="34" charset="0"/>
              <a:cs typeface="Segoe UI Light" panose="020B0502040204020203" pitchFamily="34" charset="0"/>
            </a:endParaRPr>
          </a:p>
          <a:p>
            <a:pPr marL="0" lvl="1" indent="0" algn="just" eaLnBrk="1" hangingPunct="1">
              <a:spcBef>
                <a:spcPts val="1000"/>
              </a:spcBef>
              <a:buSzTx/>
              <a:buFontTx/>
              <a:buNone/>
              <a:defRPr/>
            </a:pPr>
            <a:r>
              <a:rPr lang="es-ES_tradnl" sz="1400" dirty="0">
                <a:latin typeface="Segoe UI Light" panose="020B0502040204020203" pitchFamily="34" charset="0"/>
                <a:ea typeface="Verdana" pitchFamily="34" charset="0"/>
                <a:cs typeface="Segoe UI Light" panose="020B0502040204020203" pitchFamily="34" charset="0"/>
              </a:rPr>
              <a:t>En estos momentos son firmantes del Código </a:t>
            </a:r>
            <a:r>
              <a:rPr lang="es-ES" sz="1400" dirty="0">
                <a:latin typeface="Segoe UI Light" panose="020B0502040204020203" pitchFamily="34" charset="0"/>
                <a:ea typeface="Verdana" pitchFamily="34" charset="0"/>
                <a:cs typeface="Segoe UI Light" panose="020B0502040204020203" pitchFamily="34" charset="0"/>
              </a:rPr>
              <a:t>ATRESMEDIA, las cadenas autonómicas integradas en la FORTA, MEDIASET ESPAÑA, NET TV, RTVE ,VEO TV, REAL MADRID TV, 13 TV y TEN.</a:t>
            </a:r>
          </a:p>
          <a:p>
            <a:pPr marL="0" lvl="1" indent="0" algn="just" eaLnBrk="1" hangingPunct="1">
              <a:spcBef>
                <a:spcPts val="1000"/>
              </a:spcBef>
              <a:buSzTx/>
              <a:buFontTx/>
              <a:buNone/>
              <a:defRPr/>
            </a:pP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Además de estas televisiones, cuyos representantes forman el </a:t>
            </a:r>
            <a:r>
              <a:rPr lang="es-ES_tradnl" sz="1400" b="1" dirty="0">
                <a:solidFill>
                  <a:schemeClr val="tx1"/>
                </a:solidFill>
                <a:latin typeface="Segoe UI Light" panose="020B0502040204020203" pitchFamily="34" charset="0"/>
                <a:ea typeface="Verdana" pitchFamily="34" charset="0"/>
                <a:cs typeface="Segoe UI Light" panose="020B0502040204020203" pitchFamily="34" charset="0"/>
              </a:rPr>
              <a:t>Comité de Autorregulación</a:t>
            </a: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 que resuelve los casos, el Código cuenta con la participación tanto de la Comisión Nacional de los Mercados y la Competencia (CNMC) como de diferentes organizaciones sociales, que se integran, junto con los operadores y la autoridad audiovisual, en una </a:t>
            </a:r>
            <a:r>
              <a:rPr lang="es-ES_tradnl" sz="1400" b="1" dirty="0">
                <a:solidFill>
                  <a:schemeClr val="tx1"/>
                </a:solidFill>
                <a:latin typeface="Segoe UI Light" panose="020B0502040204020203" pitchFamily="34" charset="0"/>
                <a:ea typeface="Verdana" pitchFamily="34" charset="0"/>
                <a:cs typeface="Segoe UI Light" panose="020B0502040204020203" pitchFamily="34" charset="0"/>
              </a:rPr>
              <a:t>Comisión Mixta de Seguimiento</a:t>
            </a: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 encargada de su supervisión.</a:t>
            </a:r>
          </a:p>
          <a:p>
            <a:pPr marL="0" lvl="1" indent="0" algn="just" eaLnBrk="1" hangingPunct="1">
              <a:spcBef>
                <a:spcPts val="1000"/>
              </a:spcBef>
              <a:buSzTx/>
              <a:buFontTx/>
              <a:buNone/>
              <a:defRPr/>
            </a:pP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El Código de Autorregulación incluye un </a:t>
            </a:r>
            <a:r>
              <a:rPr lang="es-ES_tradnl" sz="1400" b="1" dirty="0">
                <a:solidFill>
                  <a:schemeClr val="tx1"/>
                </a:solidFill>
                <a:latin typeface="Segoe UI Light" panose="020B0502040204020203" pitchFamily="34" charset="0"/>
                <a:ea typeface="Verdana" pitchFamily="34" charset="0"/>
                <a:cs typeface="Segoe UI Light" panose="020B0502040204020203" pitchFamily="34" charset="0"/>
              </a:rPr>
              <a:t>sistema</a:t>
            </a: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 para la</a:t>
            </a:r>
            <a:r>
              <a:rPr lang="es-ES_tradnl" sz="1400" b="1" dirty="0">
                <a:solidFill>
                  <a:schemeClr val="tx1"/>
                </a:solidFill>
                <a:latin typeface="Segoe UI Light" panose="020B0502040204020203" pitchFamily="34" charset="0"/>
                <a:ea typeface="Verdana" pitchFamily="34" charset="0"/>
                <a:cs typeface="Segoe UI Light" panose="020B0502040204020203" pitchFamily="34" charset="0"/>
              </a:rPr>
              <a:t> calificación por edades</a:t>
            </a: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 de los programas, atendiendo a sus contenidos y al tratamiento de los mismos. Sus criterios han sido aprobados por la CNMC previa verificación de su adecuación a la normativa vigente. </a:t>
            </a:r>
          </a:p>
          <a:p>
            <a:pPr marL="0" lvl="1" indent="0" algn="just">
              <a:spcBef>
                <a:spcPts val="1000"/>
              </a:spcBef>
              <a:buSzTx/>
              <a:buNone/>
              <a:defRPr/>
            </a:pPr>
            <a:r>
              <a:rPr lang="es-ES_tradnl" sz="1400" dirty="0">
                <a:solidFill>
                  <a:schemeClr val="tx1"/>
                </a:solidFill>
                <a:latin typeface="Segoe UI Light" panose="020B0502040204020203" pitchFamily="34" charset="0"/>
                <a:ea typeface="Verdana" pitchFamily="34" charset="0"/>
                <a:cs typeface="Segoe UI Light" panose="020B0502040204020203" pitchFamily="34" charset="0"/>
              </a:rPr>
              <a:t>Una explicación más detallada sobre este modelo de regulación voluntaria se recoge en el Anexo final del informe y en la página </a:t>
            </a:r>
            <a:r>
              <a:rPr lang="es-ES" sz="1400" u="sng" dirty="0">
                <a:latin typeface="Segoe UI Light" panose="020B0502040204020203" pitchFamily="34" charset="0"/>
                <a:cs typeface="Segoe UI Light" panose="020B0502040204020203" pitchFamily="34" charset="0"/>
                <a:hlinkClick r:id="rId3"/>
              </a:rPr>
              <a:t>www.tvinfancia.es</a:t>
            </a:r>
            <a:r>
              <a:rPr lang="es-ES" sz="1400" dirty="0">
                <a:latin typeface="Segoe UI Light" panose="020B0502040204020203" pitchFamily="34" charset="0"/>
                <a:cs typeface="Segoe UI Light" panose="020B0502040204020203" pitchFamily="34" charset="0"/>
              </a:rPr>
              <a:t>.</a:t>
            </a:r>
          </a:p>
          <a:p>
            <a:pPr marL="0" lvl="1" indent="0" algn="just">
              <a:spcBef>
                <a:spcPts val="1000"/>
              </a:spcBef>
              <a:buSzTx/>
              <a:buNone/>
              <a:defRPr/>
            </a:pPr>
            <a:endParaRPr lang="es-ES" sz="1200" dirty="0">
              <a:latin typeface="Segoe UI Light" panose="020B0502040204020203" pitchFamily="34" charset="0"/>
              <a:cs typeface="Segoe UI Light" panose="020B0502040204020203" pitchFamily="34" charset="0"/>
            </a:endParaRPr>
          </a:p>
          <a:p>
            <a:pPr marL="0" lvl="1" indent="0" algn="just" eaLnBrk="1" hangingPunct="1">
              <a:spcBef>
                <a:spcPts val="1000"/>
              </a:spcBef>
              <a:buSzTx/>
              <a:buFontTx/>
              <a:buNone/>
              <a:defRPr/>
            </a:pPr>
            <a:r>
              <a:rPr lang="es-ES_tradnl" sz="1200" dirty="0">
                <a:solidFill>
                  <a:schemeClr val="tx1"/>
                </a:solidFill>
                <a:latin typeface="Segoe UI Light" panose="020B0502040204020203" pitchFamily="34" charset="0"/>
                <a:ea typeface="Verdana" pitchFamily="34" charset="0"/>
                <a:cs typeface="Segoe UI Light" panose="020B0502040204020203" pitchFamily="34" charset="0"/>
              </a:rPr>
              <a:t>.</a:t>
            </a:r>
          </a:p>
          <a:p>
            <a:pPr marL="0" lvl="1" indent="0" algn="just" eaLnBrk="1" hangingPunct="1">
              <a:spcBef>
                <a:spcPts val="1000"/>
              </a:spcBef>
              <a:buSzTx/>
              <a:buFontTx/>
              <a:buNone/>
              <a:defRPr/>
            </a:pPr>
            <a:endParaRPr lang="es-ES_tradnl" sz="1200" dirty="0">
              <a:solidFill>
                <a:schemeClr val="tx1"/>
              </a:solidFill>
              <a:latin typeface="Segoe UI Light" panose="020B0502040204020203" pitchFamily="34" charset="0"/>
              <a:ea typeface="Verdana" pitchFamily="34" charset="0"/>
              <a:cs typeface="Segoe UI Light" panose="020B0502040204020203" pitchFamily="34" charset="0"/>
            </a:endParaRPr>
          </a:p>
          <a:p>
            <a:pPr marL="731838" lvl="1" indent="-457200" algn="just" eaLnBrk="1" hangingPunct="1">
              <a:spcBef>
                <a:spcPts val="1000"/>
              </a:spcBef>
              <a:buClr>
                <a:srgbClr val="71481C"/>
              </a:buClr>
              <a:buSzPct val="15000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sp>
        <p:nvSpPr>
          <p:cNvPr id="13"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sp>
        <p:nvSpPr>
          <p:cNvPr id="21" name="Rectangle 2"/>
          <p:cNvSpPr txBox="1">
            <a:spLocks noChangeArrowheads="1"/>
          </p:cNvSpPr>
          <p:nvPr/>
        </p:nvSpPr>
        <p:spPr>
          <a:xfrm>
            <a:off x="4211961" y="4004766"/>
            <a:ext cx="4392488" cy="273660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0" lvl="1" indent="0" algn="just" fontAlgn="auto">
              <a:spcBef>
                <a:spcPts val="1000"/>
              </a:spcBef>
              <a:spcAft>
                <a:spcPts val="0"/>
              </a:spcAft>
              <a:buSzTx/>
              <a:buFont typeface="Arial" pitchFamily="34" charset="0"/>
              <a:buNone/>
              <a:defRPr/>
            </a:pPr>
            <a:endParaRPr lang="es-ES_tradnl" sz="1200" dirty="0">
              <a:latin typeface="Segoe UI Light" panose="020B0502040204020203" pitchFamily="34" charset="0"/>
              <a:ea typeface="Verdana" pitchFamily="34" charset="0"/>
              <a:cs typeface="Segoe UI Light" panose="020B0502040204020203" pitchFamily="34" charset="0"/>
            </a:endParaRPr>
          </a:p>
        </p:txBody>
      </p:sp>
      <p:grpSp>
        <p:nvGrpSpPr>
          <p:cNvPr id="37" name="36 Grupo"/>
          <p:cNvGrpSpPr/>
          <p:nvPr/>
        </p:nvGrpSpPr>
        <p:grpSpPr>
          <a:xfrm>
            <a:off x="404617" y="238371"/>
            <a:ext cx="8208912" cy="432048"/>
            <a:chOff x="467544" y="326261"/>
            <a:chExt cx="8208912" cy="432048"/>
          </a:xfrm>
        </p:grpSpPr>
        <p:sp>
          <p:nvSpPr>
            <p:cNvPr id="38" name="37 Redondear rectángulo de esquina del mismo lado"/>
            <p:cNvSpPr/>
            <p:nvPr/>
          </p:nvSpPr>
          <p:spPr>
            <a:xfrm>
              <a:off x="467544" y="326261"/>
              <a:ext cx="230425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39" name="38 Grupo"/>
            <p:cNvGrpSpPr/>
            <p:nvPr/>
          </p:nvGrpSpPr>
          <p:grpSpPr>
            <a:xfrm>
              <a:off x="467544" y="404366"/>
              <a:ext cx="8208912" cy="353943"/>
              <a:chOff x="467544" y="260648"/>
              <a:chExt cx="8208912" cy="353943"/>
            </a:xfrm>
          </p:grpSpPr>
          <p:cxnSp>
            <p:nvCxnSpPr>
              <p:cNvPr id="40" name="39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41" name="40 CuadroTexto"/>
              <p:cNvSpPr txBox="1"/>
              <p:nvPr/>
            </p:nvSpPr>
            <p:spPr>
              <a:xfrm>
                <a:off x="467544" y="260648"/>
                <a:ext cx="367240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PRESENTACIÓN</a:t>
                </a:r>
              </a:p>
            </p:txBody>
          </p:sp>
        </p:gr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2"/>
          <p:cNvSpPr>
            <a:spLocks noGrp="1" noChangeArrowheads="1"/>
          </p:cNvSpPr>
          <p:nvPr>
            <p:ph type="body" sz="half" idx="4294967295"/>
          </p:nvPr>
        </p:nvSpPr>
        <p:spPr>
          <a:xfrm>
            <a:off x="467544" y="704062"/>
            <a:ext cx="8063805" cy="1368450"/>
          </a:xfrm>
        </p:spPr>
        <p:txBody>
          <a:bodyPr>
            <a:noAutofit/>
          </a:bodyPr>
          <a:lstStyle/>
          <a:p>
            <a:pPr marL="0" lvl="1" indent="0" algn="just">
              <a:spcBef>
                <a:spcPts val="1000"/>
              </a:spcBef>
              <a:buSzTx/>
              <a:buNone/>
              <a:defRPr/>
            </a:pPr>
            <a:r>
              <a:rPr lang="es-ES" sz="1200" dirty="0">
                <a:latin typeface="Segoe UI Light" panose="020B0502040204020203" pitchFamily="34" charset="0"/>
                <a:ea typeface="Verdana" pitchFamily="34" charset="0"/>
                <a:cs typeface="Segoe UI Light" panose="020B0502040204020203" pitchFamily="34" charset="0"/>
              </a:rPr>
              <a:t>A lo largo de 2018 se han recibido un total de 87 reclamaciones a través de la página </a:t>
            </a:r>
            <a:r>
              <a:rPr lang="es-ES" sz="1200" dirty="0">
                <a:latin typeface="Segoe UI Light" panose="020B0502040204020203" pitchFamily="34" charset="0"/>
                <a:ea typeface="Verdana" pitchFamily="34" charset="0"/>
                <a:cs typeface="Segoe UI Light" panose="020B0502040204020203" pitchFamily="34" charset="0"/>
                <a:hlinkClick r:id="rId3"/>
              </a:rPr>
              <a:t>www.tvinfancia.es</a:t>
            </a:r>
            <a:r>
              <a:rPr lang="es-ES" sz="1200" dirty="0">
                <a:latin typeface="Segoe UI Light" panose="020B0502040204020203" pitchFamily="34" charset="0"/>
                <a:ea typeface="Verdana" pitchFamily="34" charset="0"/>
                <a:cs typeface="Segoe UI Light" panose="020B0502040204020203" pitchFamily="34" charset="0"/>
              </a:rPr>
              <a:t>. De ese total se han resuelto 48 reclamaciones, que son las que se adecuan a los criterios establecidos en el Código para su admisión : </a:t>
            </a:r>
          </a:p>
          <a:p>
            <a:pPr marL="171450" lvl="1" indent="-171450" algn="just">
              <a:spcBef>
                <a:spcPts val="1000"/>
              </a:spcBef>
              <a:buSzTx/>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Contenidos emitidos por las cadenas de los prestadores del servicio de comunicación audiovisual televisiva firmantes del Código:.</a:t>
            </a:r>
            <a:endParaRPr lang="es-ES_tradnl" sz="1200" dirty="0">
              <a:solidFill>
                <a:srgbClr val="546D7A"/>
              </a:solidFill>
              <a:latin typeface="Segoe UI Light" panose="020B0502040204020203" pitchFamily="34" charset="0"/>
              <a:cs typeface="Segoe UI Light" panose="020B0502040204020203" pitchFamily="34" charset="0"/>
            </a:endParaRPr>
          </a:p>
          <a:p>
            <a:pPr marL="171450" lvl="1" indent="-171450" algn="just">
              <a:spcBef>
                <a:spcPts val="1000"/>
              </a:spcBef>
              <a:buSzTx/>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En el horario legal de protección del menor, con especial atención a las diferentes franjas de protección reforzada.</a:t>
            </a:r>
          </a:p>
        </p:txBody>
      </p:sp>
      <p:sp>
        <p:nvSpPr>
          <p:cNvPr id="22" name="1 CuadroTexto"/>
          <p:cNvSpPr txBox="1"/>
          <p:nvPr/>
        </p:nvSpPr>
        <p:spPr>
          <a:xfrm>
            <a:off x="251520" y="6021288"/>
            <a:ext cx="864096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endParaRPr lang="es-ES_tradnl" sz="1000" dirty="0">
              <a:latin typeface="Segoe UI" panose="020B0502040204020203" pitchFamily="34" charset="0"/>
              <a:cs typeface="Segoe UI" panose="020B0502040204020203" pitchFamily="34" charset="0"/>
            </a:endParaRPr>
          </a:p>
        </p:txBody>
      </p:sp>
      <p:graphicFrame>
        <p:nvGraphicFramePr>
          <p:cNvPr id="25" name="24 Gráfico"/>
          <p:cNvGraphicFramePr/>
          <p:nvPr>
            <p:extLst>
              <p:ext uri="{D42A27DB-BD31-4B8C-83A1-F6EECF244321}">
                <p14:modId xmlns:p14="http://schemas.microsoft.com/office/powerpoint/2010/main" val="2246584783"/>
              </p:ext>
            </p:extLst>
          </p:nvPr>
        </p:nvGraphicFramePr>
        <p:xfrm>
          <a:off x="323528" y="1988840"/>
          <a:ext cx="2592288" cy="1656184"/>
        </p:xfrm>
        <a:graphic>
          <a:graphicData uri="http://schemas.openxmlformats.org/drawingml/2006/chart">
            <c:chart xmlns:c="http://schemas.openxmlformats.org/drawingml/2006/chart" xmlns:r="http://schemas.openxmlformats.org/officeDocument/2006/relationships" r:id="rId4"/>
          </a:graphicData>
        </a:graphic>
      </p:graphicFrame>
      <p:sp>
        <p:nvSpPr>
          <p:cNvPr id="26" name="Rectangle 2"/>
          <p:cNvSpPr txBox="1">
            <a:spLocks noChangeArrowheads="1"/>
          </p:cNvSpPr>
          <p:nvPr/>
        </p:nvSpPr>
        <p:spPr>
          <a:xfrm>
            <a:off x="179512" y="3614275"/>
            <a:ext cx="2880320" cy="302433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11113" algn="just" fontAlgn="auto">
              <a:spcBef>
                <a:spcPts val="600"/>
              </a:spcBef>
              <a:spcAft>
                <a:spcPts val="0"/>
              </a:spcAft>
              <a:buClr>
                <a:srgbClr val="71481C"/>
              </a:buClr>
              <a:buSzPct val="150000"/>
              <a:buFont typeface="Arial" pitchFamily="34" charset="0"/>
              <a:buNone/>
            </a:pPr>
            <a:r>
              <a:rPr lang="es-ES_tradnl" sz="1200" dirty="0">
                <a:latin typeface="Segoe UI Light" panose="020B0502040204020203" pitchFamily="34" charset="0"/>
                <a:ea typeface="Verdana" pitchFamily="34" charset="0"/>
                <a:cs typeface="Segoe UI Light" panose="020B0502040204020203" pitchFamily="34" charset="0"/>
              </a:rPr>
              <a:t>Por </a:t>
            </a:r>
            <a:r>
              <a:rPr lang="es-ES_tradnl" sz="1200" b="1" dirty="0">
                <a:latin typeface="Segoe UI Light" panose="020B0502040204020203" pitchFamily="34" charset="0"/>
                <a:ea typeface="Verdana" pitchFamily="34" charset="0"/>
                <a:cs typeface="Segoe UI Light" panose="020B0502040204020203" pitchFamily="34" charset="0"/>
              </a:rPr>
              <a:t>tipo de contenido</a:t>
            </a:r>
            <a:r>
              <a:rPr lang="es-ES_tradnl" sz="1200" dirty="0">
                <a:latin typeface="Segoe UI Light" panose="020B0502040204020203" pitchFamily="34" charset="0"/>
                <a:ea typeface="Verdana" pitchFamily="34" charset="0"/>
                <a:cs typeface="Segoe UI Light" panose="020B0502040204020203" pitchFamily="34" charset="0"/>
              </a:rPr>
              <a:t>, un 61,7% de los casos se trata de reclamaciones  referidas a contenidos emitidos en diferentes programas o a  programas en su conjunto; en un 12,5% a avances de programación, y en un 10,4% a mensajes publicitarios. </a:t>
            </a:r>
          </a:p>
          <a:p>
            <a:pPr marL="0" indent="11113" algn="just" fontAlgn="auto">
              <a:spcBef>
                <a:spcPts val="600"/>
              </a:spcBef>
              <a:spcAft>
                <a:spcPts val="0"/>
              </a:spcAft>
              <a:buClr>
                <a:srgbClr val="71481C"/>
              </a:buClr>
              <a:buSzPct val="150000"/>
              <a:buFont typeface="Arial" pitchFamily="34" charset="0"/>
              <a:buNone/>
            </a:pPr>
            <a:r>
              <a:rPr lang="es-ES_tradnl" sz="1200" dirty="0">
                <a:latin typeface="Segoe UI Light" panose="020B0502040204020203" pitchFamily="34" charset="0"/>
                <a:ea typeface="Verdana" pitchFamily="34" charset="0"/>
                <a:cs typeface="Segoe UI Light" panose="020B0502040204020203" pitchFamily="34" charset="0"/>
              </a:rPr>
              <a:t>Las reclamaciones sobre programas y avances son resueltas por el Comité de Autorregulación. Las publicitarias, por el Jurado de la Asociación para la Autorregulación de la Comunicación Comercial (Autocontrol), de acuerdo con los Convenios suscritos por esta entidad tanto con los operadores televisivos como con la propia Administración.</a:t>
            </a:r>
          </a:p>
        </p:txBody>
      </p:sp>
      <p:sp>
        <p:nvSpPr>
          <p:cNvPr id="27" name="Rectangle 2"/>
          <p:cNvSpPr txBox="1">
            <a:spLocks noChangeArrowheads="1"/>
          </p:cNvSpPr>
          <p:nvPr/>
        </p:nvSpPr>
        <p:spPr>
          <a:xfrm>
            <a:off x="3203848" y="4725268"/>
            <a:ext cx="2880320" cy="187208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11113" algn="just" fontAlgn="auto">
              <a:spcBef>
                <a:spcPts val="600"/>
              </a:spcBef>
              <a:spcAft>
                <a:spcPts val="0"/>
              </a:spcAft>
              <a:buClr>
                <a:srgbClr val="71481C"/>
              </a:buClr>
              <a:buSzPct val="150000"/>
              <a:buNone/>
            </a:pPr>
            <a:r>
              <a:rPr lang="es-ES" sz="1200" dirty="0">
                <a:latin typeface="Segoe UI Light" panose="020B0502040204020203" pitchFamily="34" charset="0"/>
                <a:ea typeface="Verdana" pitchFamily="34" charset="0"/>
                <a:cs typeface="Segoe UI Light" panose="020B0502040204020203" pitchFamily="34" charset="0"/>
              </a:rPr>
              <a:t>Atendiendo al operador o </a:t>
            </a:r>
            <a:r>
              <a:rPr lang="es-ES" sz="1200" b="1" dirty="0">
                <a:latin typeface="Segoe UI Light" panose="020B0502040204020203" pitchFamily="34" charset="0"/>
                <a:ea typeface="Verdana" pitchFamily="34" charset="0"/>
                <a:cs typeface="Segoe UI Light" panose="020B0502040204020203" pitchFamily="34" charset="0"/>
              </a:rPr>
              <a:t>prestador del servicio de comunicación audiovisual televisiva</a:t>
            </a:r>
            <a:r>
              <a:rPr lang="es-ES" sz="1200" dirty="0">
                <a:latin typeface="Segoe UI Light" panose="020B0502040204020203" pitchFamily="34" charset="0"/>
                <a:ea typeface="Verdana" pitchFamily="34" charset="0"/>
                <a:cs typeface="Segoe UI Light" panose="020B0502040204020203" pitchFamily="34" charset="0"/>
              </a:rPr>
              <a:t>, un 60,5% de las reclamaciones programáticas corresponden a contenidos emitidos por los canales de MEDIASET ESPAÑA; un 16,3% por RTVE; un 14,0% por ATRESMEDIA; un 4,7% por autonómicas integradas en la FORTA, y un 2,3% en el caso de NET TV y de TEN.</a:t>
            </a:r>
          </a:p>
        </p:txBody>
      </p:sp>
      <p:graphicFrame>
        <p:nvGraphicFramePr>
          <p:cNvPr id="29" name="28 Gráfico"/>
          <p:cNvGraphicFramePr/>
          <p:nvPr>
            <p:extLst>
              <p:ext uri="{D42A27DB-BD31-4B8C-83A1-F6EECF244321}">
                <p14:modId xmlns:p14="http://schemas.microsoft.com/office/powerpoint/2010/main" val="757515604"/>
              </p:ext>
            </p:extLst>
          </p:nvPr>
        </p:nvGraphicFramePr>
        <p:xfrm>
          <a:off x="3275486" y="2132856"/>
          <a:ext cx="2664667" cy="248148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29 Gráfico"/>
          <p:cNvGraphicFramePr/>
          <p:nvPr>
            <p:extLst>
              <p:ext uri="{D42A27DB-BD31-4B8C-83A1-F6EECF244321}">
                <p14:modId xmlns:p14="http://schemas.microsoft.com/office/powerpoint/2010/main" val="158138539"/>
              </p:ext>
            </p:extLst>
          </p:nvPr>
        </p:nvGraphicFramePr>
        <p:xfrm>
          <a:off x="6156175" y="2127026"/>
          <a:ext cx="2808312" cy="3102174"/>
        </p:xfrm>
        <a:graphic>
          <a:graphicData uri="http://schemas.openxmlformats.org/drawingml/2006/chart">
            <c:chart xmlns:c="http://schemas.openxmlformats.org/drawingml/2006/chart" xmlns:r="http://schemas.openxmlformats.org/officeDocument/2006/relationships" r:id="rId6"/>
          </a:graphicData>
        </a:graphic>
      </p:graphicFrame>
      <p:cxnSp>
        <p:nvCxnSpPr>
          <p:cNvPr id="31" name="30 Conector recto"/>
          <p:cNvCxnSpPr/>
          <p:nvPr/>
        </p:nvCxnSpPr>
        <p:spPr>
          <a:xfrm>
            <a:off x="6156176" y="2132856"/>
            <a:ext cx="0" cy="4608512"/>
          </a:xfrm>
          <a:prstGeom prst="line">
            <a:avLst/>
          </a:prstGeom>
          <a:ln w="38100">
            <a:solidFill>
              <a:srgbClr val="E391C8"/>
            </a:solidFill>
            <a:prstDash val="sysDot"/>
          </a:ln>
        </p:spPr>
        <p:style>
          <a:lnRef idx="1">
            <a:schemeClr val="accent1"/>
          </a:lnRef>
          <a:fillRef idx="0">
            <a:schemeClr val="accent1"/>
          </a:fillRef>
          <a:effectRef idx="0">
            <a:schemeClr val="accent1"/>
          </a:effectRef>
          <a:fontRef idx="minor">
            <a:schemeClr val="tx1"/>
          </a:fontRef>
        </p:style>
      </p:cxnSp>
      <p:grpSp>
        <p:nvGrpSpPr>
          <p:cNvPr id="17" name="7 Grupo">
            <a:extLst>
              <a:ext uri="{FF2B5EF4-FFF2-40B4-BE49-F238E27FC236}">
                <a16:creationId xmlns:a16="http://schemas.microsoft.com/office/drawing/2014/main" id="{55639C18-5117-4C5D-904B-778A44EE87A8}"/>
              </a:ext>
            </a:extLst>
          </p:cNvPr>
          <p:cNvGrpSpPr/>
          <p:nvPr/>
        </p:nvGrpSpPr>
        <p:grpSpPr>
          <a:xfrm>
            <a:off x="351950" y="128108"/>
            <a:ext cx="8208912" cy="432048"/>
            <a:chOff x="467544" y="326261"/>
            <a:chExt cx="8208912" cy="432048"/>
          </a:xfrm>
        </p:grpSpPr>
        <p:sp>
          <p:nvSpPr>
            <p:cNvPr id="18" name="6 Redondear rectángulo de esquina del mismo lado">
              <a:extLst>
                <a:ext uri="{FF2B5EF4-FFF2-40B4-BE49-F238E27FC236}">
                  <a16:creationId xmlns:a16="http://schemas.microsoft.com/office/drawing/2014/main" id="{6F764663-D3E1-4504-AB91-3283CFB14E00}"/>
                </a:ext>
              </a:extLst>
            </p:cNvPr>
            <p:cNvSpPr/>
            <p:nvPr/>
          </p:nvSpPr>
          <p:spPr>
            <a:xfrm>
              <a:off x="467544" y="326261"/>
              <a:ext cx="374441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9" name="2 Grupo">
              <a:extLst>
                <a:ext uri="{FF2B5EF4-FFF2-40B4-BE49-F238E27FC236}">
                  <a16:creationId xmlns:a16="http://schemas.microsoft.com/office/drawing/2014/main" id="{8BC0267B-486C-4DBE-AEF7-8A1FD1207C47}"/>
                </a:ext>
              </a:extLst>
            </p:cNvPr>
            <p:cNvGrpSpPr/>
            <p:nvPr/>
          </p:nvGrpSpPr>
          <p:grpSpPr>
            <a:xfrm>
              <a:off x="467544" y="404366"/>
              <a:ext cx="8208912" cy="353943"/>
              <a:chOff x="467544" y="260648"/>
              <a:chExt cx="8208912" cy="353943"/>
            </a:xfrm>
          </p:grpSpPr>
          <p:cxnSp>
            <p:nvCxnSpPr>
              <p:cNvPr id="20" name="5 Conector recto">
                <a:extLst>
                  <a:ext uri="{FF2B5EF4-FFF2-40B4-BE49-F238E27FC236}">
                    <a16:creationId xmlns:a16="http://schemas.microsoft.com/office/drawing/2014/main" id="{F88BD87B-F53A-4634-A5B3-58DFF1F9D841}"/>
                  </a:ext>
                </a:extLst>
              </p:cNvPr>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1" name="3 CuadroTexto">
                <a:extLst>
                  <a:ext uri="{FF2B5EF4-FFF2-40B4-BE49-F238E27FC236}">
                    <a16:creationId xmlns:a16="http://schemas.microsoft.com/office/drawing/2014/main" id="{3390A86A-1A39-443B-98B7-3836C532C9EE}"/>
                  </a:ext>
                </a:extLst>
              </p:cNvPr>
              <p:cNvSpPr txBox="1"/>
              <p:nvPr/>
            </p:nvSpPr>
            <p:spPr>
              <a:xfrm>
                <a:off x="467544" y="260648"/>
                <a:ext cx="367240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RECLAMACIONES RESUELTAS</a:t>
                </a:r>
              </a:p>
            </p:txBody>
          </p:sp>
        </p:grpSp>
      </p:grpSp>
      <p:sp>
        <p:nvSpPr>
          <p:cNvPr id="23" name="Rectangle 2">
            <a:extLst>
              <a:ext uri="{FF2B5EF4-FFF2-40B4-BE49-F238E27FC236}">
                <a16:creationId xmlns:a16="http://schemas.microsoft.com/office/drawing/2014/main" id="{4A0316F7-B1A9-4CDF-80B1-1A86AB56E45D}"/>
              </a:ext>
            </a:extLst>
          </p:cNvPr>
          <p:cNvSpPr txBox="1">
            <a:spLocks noChangeArrowheads="1"/>
          </p:cNvSpPr>
          <p:nvPr/>
        </p:nvSpPr>
        <p:spPr>
          <a:xfrm>
            <a:off x="6317596" y="5229202"/>
            <a:ext cx="2646893" cy="1573307"/>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11113" algn="just" fontAlgn="auto">
              <a:spcBef>
                <a:spcPts val="600"/>
              </a:spcBef>
              <a:spcAft>
                <a:spcPts val="0"/>
              </a:spcAft>
              <a:buClr>
                <a:srgbClr val="71481C"/>
              </a:buClr>
              <a:buSzPct val="150000"/>
              <a:buNone/>
            </a:pPr>
            <a:r>
              <a:rPr lang="es-ES" sz="1200" dirty="0">
                <a:latin typeface="Segoe UI Light" panose="020B0502040204020203" pitchFamily="34" charset="0"/>
                <a:ea typeface="Verdana" pitchFamily="34" charset="0"/>
                <a:cs typeface="Segoe UI Light" panose="020B0502040204020203" pitchFamily="34" charset="0"/>
              </a:rPr>
              <a:t>Por </a:t>
            </a:r>
            <a:r>
              <a:rPr lang="es-ES" sz="1200" b="1" dirty="0">
                <a:latin typeface="Segoe UI Light" panose="020B0502040204020203" pitchFamily="34" charset="0"/>
                <a:ea typeface="Verdana" pitchFamily="34" charset="0"/>
                <a:cs typeface="Segoe UI Light" panose="020B0502040204020203" pitchFamily="34" charset="0"/>
              </a:rPr>
              <a:t>canales de televisión</a:t>
            </a:r>
            <a:r>
              <a:rPr lang="es-ES" sz="1200" dirty="0">
                <a:latin typeface="Segoe UI Light" panose="020B0502040204020203" pitchFamily="34" charset="0"/>
                <a:ea typeface="Verdana" pitchFamily="34" charset="0"/>
                <a:cs typeface="Segoe UI Light" panose="020B0502040204020203" pitchFamily="34" charset="0"/>
              </a:rPr>
              <a:t>, TELECINCO se sitúa en primer lugar con un 25,6% del total, seguida de CUATRO (13,9%) y FDF (11,6%). ANTENA 3, BOING, CLAN y LA SEXTA coinciden con un 7,0%;  FORTA, LA 1 y  LA 2 con un 4,6%, y DISNEY CHANNEL, DIVINITY y TEN con un 2,3%.</a:t>
            </a:r>
          </a:p>
        </p:txBody>
      </p:sp>
      <p:cxnSp>
        <p:nvCxnSpPr>
          <p:cNvPr id="24" name="23 Conector recto"/>
          <p:cNvCxnSpPr/>
          <p:nvPr/>
        </p:nvCxnSpPr>
        <p:spPr>
          <a:xfrm>
            <a:off x="3131840" y="2132856"/>
            <a:ext cx="0" cy="4608512"/>
          </a:xfrm>
          <a:prstGeom prst="line">
            <a:avLst/>
          </a:prstGeom>
          <a:ln w="38100">
            <a:solidFill>
              <a:srgbClr val="E391C8"/>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14731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Rectangle 2"/>
          <p:cNvSpPr>
            <a:spLocks noGrp="1" noChangeArrowheads="1"/>
          </p:cNvSpPr>
          <p:nvPr>
            <p:ph type="body" sz="half" idx="4294967295"/>
          </p:nvPr>
        </p:nvSpPr>
        <p:spPr>
          <a:xfrm>
            <a:off x="4932041" y="1196758"/>
            <a:ext cx="3671317" cy="1512466"/>
          </a:xfrm>
        </p:spPr>
        <p:txBody>
          <a:bodyPr>
            <a:noAutofit/>
          </a:bodyPr>
          <a:lstStyle/>
          <a:p>
            <a:pPr marL="0" lvl="1" indent="0" algn="just">
              <a:spcBef>
                <a:spcPts val="1000"/>
              </a:spcBef>
              <a:buSzTx/>
              <a:buNone/>
              <a:defRPr/>
            </a:pPr>
            <a:r>
              <a:rPr lang="es-ES" sz="1200" dirty="0">
                <a:latin typeface="Segoe UI Light" panose="020B0502040204020203" pitchFamily="34" charset="0"/>
                <a:ea typeface="Verdana" pitchFamily="34" charset="0"/>
                <a:cs typeface="Segoe UI Light" panose="020B0502040204020203" pitchFamily="34" charset="0"/>
              </a:rPr>
              <a:t>Centrándonos en las 43 reclamaciones resueltas por el Comité de Autorregulación, en el 93% de los casos no se han apreciado inconvenientes para la emisión de los contenidos, programas o avances reclamados. En un 7% de ellos sí se han apreciado dichos inconvenientes, instándose al operador a su no reiteración futura.</a:t>
            </a:r>
          </a:p>
        </p:txBody>
      </p:sp>
      <p:grpSp>
        <p:nvGrpSpPr>
          <p:cNvPr id="2" name="1 Grupo"/>
          <p:cNvGrpSpPr/>
          <p:nvPr/>
        </p:nvGrpSpPr>
        <p:grpSpPr>
          <a:xfrm>
            <a:off x="439080" y="332656"/>
            <a:ext cx="8237376" cy="432048"/>
            <a:chOff x="439080" y="3573016"/>
            <a:chExt cx="8237376" cy="432048"/>
          </a:xfrm>
        </p:grpSpPr>
        <p:cxnSp>
          <p:nvCxnSpPr>
            <p:cNvPr id="35" name="34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33" name="32 Redondear rectángulo de esquina del mismo lado"/>
            <p:cNvSpPr/>
            <p:nvPr/>
          </p:nvSpPr>
          <p:spPr>
            <a:xfrm>
              <a:off x="4932040" y="3573016"/>
              <a:ext cx="374441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35 CuadroTexto"/>
            <p:cNvSpPr txBox="1"/>
            <p:nvPr/>
          </p:nvSpPr>
          <p:spPr>
            <a:xfrm>
              <a:off x="4932040" y="3651121"/>
              <a:ext cx="3672408"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RECLAMACIONES  RESUELTAS</a:t>
              </a:r>
            </a:p>
          </p:txBody>
        </p:sp>
      </p:grpSp>
      <p:graphicFrame>
        <p:nvGraphicFramePr>
          <p:cNvPr id="5" name="4 Tabla"/>
          <p:cNvGraphicFramePr>
            <a:graphicFrameLocks noGrp="1"/>
          </p:cNvGraphicFramePr>
          <p:nvPr>
            <p:extLst>
              <p:ext uri="{D42A27DB-BD31-4B8C-83A1-F6EECF244321}">
                <p14:modId xmlns:p14="http://schemas.microsoft.com/office/powerpoint/2010/main" val="156325917"/>
              </p:ext>
            </p:extLst>
          </p:nvPr>
        </p:nvGraphicFramePr>
        <p:xfrm>
          <a:off x="539552" y="1124746"/>
          <a:ext cx="4176464" cy="5337309"/>
        </p:xfrm>
        <a:graphic>
          <a:graphicData uri="http://schemas.openxmlformats.org/drawingml/2006/table">
            <a:tbl>
              <a:tblPr>
                <a:tableStyleId>{5C22544A-7EE6-4342-B048-85BDC9FD1C3A}</a:tableStyleId>
              </a:tblPr>
              <a:tblGrid>
                <a:gridCol w="1262986">
                  <a:extLst>
                    <a:ext uri="{9D8B030D-6E8A-4147-A177-3AD203B41FA5}">
                      <a16:colId xmlns:a16="http://schemas.microsoft.com/office/drawing/2014/main" val="20000"/>
                    </a:ext>
                  </a:extLst>
                </a:gridCol>
                <a:gridCol w="2511619">
                  <a:extLst>
                    <a:ext uri="{9D8B030D-6E8A-4147-A177-3AD203B41FA5}">
                      <a16:colId xmlns:a16="http://schemas.microsoft.com/office/drawing/2014/main" val="20001"/>
                    </a:ext>
                  </a:extLst>
                </a:gridCol>
                <a:gridCol w="401859">
                  <a:extLst>
                    <a:ext uri="{9D8B030D-6E8A-4147-A177-3AD203B41FA5}">
                      <a16:colId xmlns:a16="http://schemas.microsoft.com/office/drawing/2014/main" val="20002"/>
                    </a:ext>
                  </a:extLst>
                </a:gridCol>
              </a:tblGrid>
              <a:tr h="155709">
                <a:tc>
                  <a:txBody>
                    <a:bodyPr/>
                    <a:lstStyle/>
                    <a:p>
                      <a:pPr algn="r" fontAlgn="ctr">
                        <a:lnSpc>
                          <a:spcPts val="1230"/>
                        </a:lnSpc>
                        <a:spcAft>
                          <a:spcPts val="0"/>
                        </a:spcAft>
                      </a:pPr>
                      <a:r>
                        <a:rPr lang="es-ES" sz="1100" b="1" kern="1200" dirty="0">
                          <a:solidFill>
                            <a:schemeClr val="bg1"/>
                          </a:solidFill>
                          <a:effectLst/>
                          <a:latin typeface="Segoe UI" panose="020B0502040204020203" pitchFamily="34" charset="0"/>
                          <a:cs typeface="Segoe UI" panose="020B0502040204020203" pitchFamily="34" charset="0"/>
                        </a:rPr>
                        <a:t>CADENA</a:t>
                      </a:r>
                      <a:endParaRPr lang="es-ES" sz="1100" b="1" dirty="0">
                        <a:solidFill>
                          <a:schemeClr val="bg1"/>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100" b="1" kern="1200" dirty="0">
                          <a:solidFill>
                            <a:schemeClr val="bg1"/>
                          </a:solidFill>
                          <a:effectLst/>
                          <a:latin typeface="Segoe UI" panose="020B0502040204020203" pitchFamily="34" charset="0"/>
                          <a:cs typeface="Segoe UI" panose="020B0502040204020203" pitchFamily="34" charset="0"/>
                        </a:rPr>
                        <a:t>PROGRAMA</a:t>
                      </a:r>
                      <a:endParaRPr lang="es-ES" sz="1100" b="1" dirty="0">
                        <a:solidFill>
                          <a:schemeClr val="bg1"/>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100" b="1" kern="1200" dirty="0">
                          <a:solidFill>
                            <a:schemeClr val="bg1"/>
                          </a:solidFill>
                          <a:effectLst/>
                          <a:latin typeface="Segoe UI" panose="020B0502040204020203" pitchFamily="34" charset="0"/>
                          <a:cs typeface="Segoe UI" panose="020B0502040204020203" pitchFamily="34" charset="0"/>
                        </a:rPr>
                        <a:t>Nº</a:t>
                      </a:r>
                      <a:endParaRPr lang="es-ES" sz="1100" b="1" dirty="0">
                        <a:solidFill>
                          <a:schemeClr val="bg1"/>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0"/>
                  </a:ext>
                </a:extLst>
              </a:tr>
              <a:tr h="151911">
                <a:tc>
                  <a:txBody>
                    <a:bodyPr/>
                    <a:lstStyle/>
                    <a:p>
                      <a:pPr algn="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TELECINCO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GH VIP</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5</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1"/>
                  </a:ext>
                </a:extLst>
              </a:tr>
              <a:tr h="151911">
                <a:tc>
                  <a:txBody>
                    <a:bodyPr/>
                    <a:lstStyle/>
                    <a:p>
                      <a:pPr algn="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FDF</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LA QUE SE AVECINA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3</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2"/>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TELECINCO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VIVA LA VIDA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3</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3"/>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BOING</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TEEN TITANS GO!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2</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4"/>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2</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AQUÍ LA TIERRA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5"/>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CINE: GUERRA MUNDIAL Z</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6"/>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FDF</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CINE: GUERRA MUNDIAL Z</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7"/>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CINE: LA VISITA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8"/>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SEXTA</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CINE_ RESIDENT EVIL</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09"/>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MENTES CRIMINALES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0"/>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1</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AVANCE OPERACIÓN TRIUNFO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1"/>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CLAN</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BLACK &amp; CANUTO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2"/>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SEXTA</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CINE: ACORRALADOS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3"/>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CINE: EXPEDIENTE ANWAR</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4"/>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ANTENA 3</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CINE: SIRENAS DEL CARIBE</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5"/>
                  </a:ext>
                </a:extLst>
              </a:tr>
              <a:tr h="150579">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BOING</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EL ASOMBROSO MUNDO DE GUMBALL</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6"/>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ANTENA 3</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EL HORMIGUERO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7"/>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CLAN</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EL SHOW DE LOS LOONEY TUNES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8"/>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FIRST DATES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19"/>
                  </a:ext>
                </a:extLst>
              </a:tr>
              <a:tr h="151911">
                <a:tc>
                  <a:txBody>
                    <a:bodyPr/>
                    <a:lstStyle/>
                    <a:p>
                      <a:pPr algn="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ARAGÓN TV</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INFORMATIVO</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1</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0"/>
                  </a:ext>
                </a:extLst>
              </a:tr>
              <a:tr h="151911">
                <a:tc>
                  <a:txBody>
                    <a:bodyPr/>
                    <a:lstStyle/>
                    <a:p>
                      <a:pPr algn="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TELEMADRID</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INFORMATIVO</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1</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1"/>
                  </a:ext>
                </a:extLst>
              </a:tr>
              <a:tr h="151911">
                <a:tc>
                  <a:txBody>
                    <a:bodyPr/>
                    <a:lstStyle/>
                    <a:p>
                      <a:pPr algn="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TELECINCO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INFORMATIVOS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2"/>
                  </a:ext>
                </a:extLst>
              </a:tr>
              <a:tr h="151911">
                <a:tc>
                  <a:txBody>
                    <a:bodyPr/>
                    <a:lstStyle/>
                    <a:p>
                      <a:pPr algn="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LA 2</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JARA Y SEDAL</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tx2">
                              <a:lumMod val="75000"/>
                            </a:schemeClr>
                          </a:solidFill>
                          <a:effectLst/>
                          <a:latin typeface="Segoe UI" panose="020B0502040204020203" pitchFamily="34" charset="0"/>
                          <a:cs typeface="Segoe UI" panose="020B0502040204020203" pitchFamily="34" charset="0"/>
                        </a:rPr>
                        <a:t>1</a:t>
                      </a:r>
                      <a:endParaRPr lang="es-ES" sz="1000" dirty="0">
                        <a:solidFill>
                          <a:schemeClr val="tx2">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3"/>
                  </a:ext>
                </a:extLst>
              </a:tr>
              <a:tr h="151911">
                <a:tc>
                  <a:txBody>
                    <a:bodyPr/>
                    <a:lstStyle/>
                    <a:p>
                      <a:pPr algn="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FDF</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LOS SERRANO</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4"/>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ANTENA 3</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MULTICINIE-VISIONES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5"/>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CUATRO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NOTICIAS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6"/>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TEN</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QUE NO SE ENTERE LA NOVIA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7"/>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SEXTA</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ROMEO DEBE MORIR</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8"/>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TELECINCO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SÁLVAME</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29"/>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TELECINCO</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SÁLVAME NARANJA</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30"/>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LA 1</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SERVIR Y PROTEGER</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31"/>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DISNEY CHANNEL</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STAR CONTRA LAS FUERZAS DEL MAL</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32"/>
                  </a:ext>
                </a:extLst>
              </a:tr>
              <a:tr h="151911">
                <a:tc>
                  <a:txBody>
                    <a:bodyPr/>
                    <a:lstStyle/>
                    <a:p>
                      <a:pPr algn="r" fontAlgn="ctr">
                        <a:lnSpc>
                          <a:spcPts val="1230"/>
                        </a:lnSpc>
                        <a:spcAft>
                          <a:spcPts val="0"/>
                        </a:spcAft>
                      </a:pPr>
                      <a:r>
                        <a:rPr lang="es-ES" sz="1000" kern="1200">
                          <a:solidFill>
                            <a:schemeClr val="accent1">
                              <a:lumMod val="75000"/>
                            </a:schemeClr>
                          </a:solidFill>
                          <a:effectLst/>
                          <a:latin typeface="Segoe UI" panose="020B0502040204020203" pitchFamily="34" charset="0"/>
                          <a:cs typeface="Segoe UI" panose="020B0502040204020203" pitchFamily="34" charset="0"/>
                        </a:rPr>
                        <a:t>CLAN</a:t>
                      </a:r>
                      <a:endParaRPr lang="es-ES" sz="100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ZAK STORM</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33"/>
                  </a:ext>
                </a:extLst>
              </a:tr>
              <a:tr h="151911">
                <a:tc>
                  <a:txBody>
                    <a:bodyPr/>
                    <a:lstStyle/>
                    <a:p>
                      <a:pPr algn="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DIVINITY</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CAZAMARIPOSAS</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tc>
                  <a:txBody>
                    <a:bodyPr/>
                    <a:lstStyle/>
                    <a:p>
                      <a:pPr algn="ctr" fontAlgn="ctr">
                        <a:lnSpc>
                          <a:spcPts val="1230"/>
                        </a:lnSpc>
                        <a:spcAft>
                          <a:spcPts val="0"/>
                        </a:spcAft>
                      </a:pPr>
                      <a:r>
                        <a:rPr lang="es-ES" sz="1000" kern="1200" dirty="0">
                          <a:solidFill>
                            <a:schemeClr val="accent1">
                              <a:lumMod val="75000"/>
                            </a:schemeClr>
                          </a:solidFill>
                          <a:effectLst/>
                          <a:latin typeface="Segoe UI" panose="020B0502040204020203" pitchFamily="34" charset="0"/>
                          <a:cs typeface="Segoe UI" panose="020B0502040204020203" pitchFamily="34" charset="0"/>
                        </a:rPr>
                        <a:t>1</a:t>
                      </a:r>
                      <a:endParaRPr lang="es-ES" sz="1000" dirty="0">
                        <a:solidFill>
                          <a:schemeClr val="accent1">
                            <a:lumMod val="75000"/>
                          </a:schemeClr>
                        </a:solidFill>
                        <a:effectLst/>
                        <a:latin typeface="Segoe UI" panose="020B0502040204020203" pitchFamily="34" charset="0"/>
                        <a:ea typeface="Calibri"/>
                        <a:cs typeface="Segoe UI" panose="020B0502040204020203" pitchFamily="34" charset="0"/>
                      </a:endParaRPr>
                    </a:p>
                  </a:txBody>
                  <a:tcPr marL="61172" marR="61172" marT="0" marB="0">
                    <a:solidFill>
                      <a:schemeClr val="accent5">
                        <a:lumMod val="40000"/>
                        <a:lumOff val="60000"/>
                      </a:schemeClr>
                    </a:solidFill>
                  </a:tcPr>
                </a:tc>
                <a:extLst>
                  <a:ext uri="{0D108BD9-81ED-4DB2-BD59-A6C34878D82A}">
                    <a16:rowId xmlns:a16="http://schemas.microsoft.com/office/drawing/2014/main" val="10034"/>
                  </a:ext>
                </a:extLst>
              </a:tr>
            </a:tbl>
          </a:graphicData>
        </a:graphic>
      </p:graphicFrame>
      <p:grpSp>
        <p:nvGrpSpPr>
          <p:cNvPr id="18" name="17 Grupo"/>
          <p:cNvGrpSpPr/>
          <p:nvPr/>
        </p:nvGrpSpPr>
        <p:grpSpPr>
          <a:xfrm>
            <a:off x="5004048" y="2565208"/>
            <a:ext cx="3672408" cy="2736000"/>
            <a:chOff x="1979712" y="3356992"/>
            <a:chExt cx="3672408" cy="2736000"/>
          </a:xfrm>
        </p:grpSpPr>
        <p:graphicFrame>
          <p:nvGraphicFramePr>
            <p:cNvPr id="19" name="18 Gráfico"/>
            <p:cNvGraphicFramePr/>
            <p:nvPr>
              <p:extLst>
                <p:ext uri="{D42A27DB-BD31-4B8C-83A1-F6EECF244321}">
                  <p14:modId xmlns:p14="http://schemas.microsoft.com/office/powerpoint/2010/main" val="2476150043"/>
                </p:ext>
              </p:extLst>
            </p:nvPr>
          </p:nvGraphicFramePr>
          <p:xfrm>
            <a:off x="1979712" y="3356992"/>
            <a:ext cx="3384376" cy="2736000"/>
          </p:xfrm>
          <a:graphic>
            <a:graphicData uri="http://schemas.openxmlformats.org/drawingml/2006/chart">
              <c:chart xmlns:c="http://schemas.openxmlformats.org/drawingml/2006/chart" xmlns:r="http://schemas.openxmlformats.org/officeDocument/2006/relationships" r:id="rId3"/>
            </a:graphicData>
          </a:graphic>
        </p:graphicFrame>
        <p:sp>
          <p:nvSpPr>
            <p:cNvPr id="22" name="21 CuadroTexto"/>
            <p:cNvSpPr txBox="1"/>
            <p:nvPr/>
          </p:nvSpPr>
          <p:spPr>
            <a:xfrm>
              <a:off x="2386504" y="4275718"/>
              <a:ext cx="1152128" cy="646331"/>
            </a:xfrm>
            <a:prstGeom prst="rect">
              <a:avLst/>
            </a:prstGeom>
            <a:noFill/>
          </p:spPr>
          <p:txBody>
            <a:bodyPr wrap="square" rtlCol="0">
              <a:spAutoFit/>
            </a:bodyPr>
            <a:lstStyle/>
            <a:p>
              <a:pPr algn="ctr"/>
              <a:r>
                <a:rPr lang="es-ES" sz="900" b="1" dirty="0">
                  <a:solidFill>
                    <a:schemeClr val="bg1"/>
                  </a:solidFill>
                  <a:latin typeface="Segoe UI" panose="020B0502040204020203" pitchFamily="34" charset="0"/>
                  <a:cs typeface="Segoe UI" panose="020B0502040204020203" pitchFamily="34" charset="0"/>
                </a:rPr>
                <a:t>NO SE CONSIDERA INCONVENIENTE SU EMISIÓN</a:t>
              </a:r>
            </a:p>
          </p:txBody>
        </p:sp>
        <p:sp>
          <p:nvSpPr>
            <p:cNvPr id="23" name="22 CuadroTexto"/>
            <p:cNvSpPr txBox="1"/>
            <p:nvPr/>
          </p:nvSpPr>
          <p:spPr>
            <a:xfrm>
              <a:off x="4499992" y="4725144"/>
              <a:ext cx="1152128" cy="507831"/>
            </a:xfrm>
            <a:prstGeom prst="rect">
              <a:avLst/>
            </a:prstGeom>
            <a:noFill/>
          </p:spPr>
          <p:txBody>
            <a:bodyPr wrap="square" rtlCol="0">
              <a:spAutoFit/>
            </a:bodyPr>
            <a:lstStyle/>
            <a:p>
              <a:pPr algn="ctr"/>
              <a:r>
                <a:rPr lang="es-ES" sz="900" dirty="0">
                  <a:latin typeface="Segoe UI" panose="020B0502040204020203" pitchFamily="34" charset="0"/>
                  <a:cs typeface="Segoe UI" panose="020B0502040204020203" pitchFamily="34" charset="0"/>
                </a:rPr>
                <a:t>SE CONSIDERA INCONVENIENTE SU EMISIÓN</a:t>
              </a:r>
            </a:p>
          </p:txBody>
        </p:sp>
      </p:grpSp>
    </p:spTree>
    <p:extLst>
      <p:ext uri="{BB962C8B-B14F-4D97-AF65-F5344CB8AC3E}">
        <p14:creationId xmlns:p14="http://schemas.microsoft.com/office/powerpoint/2010/main" val="27798217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5"/>
          <p:cNvSpPr txBox="1">
            <a:spLocks noChangeArrowheads="1"/>
          </p:cNvSpPr>
          <p:nvPr/>
        </p:nvSpPr>
        <p:spPr bwMode="auto">
          <a:xfrm>
            <a:off x="1043608" y="6381750"/>
            <a:ext cx="3601143" cy="431800"/>
          </a:xfrm>
          <a:prstGeom prst="rect">
            <a:avLst/>
          </a:prstGeom>
          <a:noFill/>
          <a:ln w="9525">
            <a:noFill/>
            <a:miter lim="800000"/>
            <a:headEnd/>
            <a:tailEnd/>
          </a:ln>
        </p:spPr>
        <p:txBody>
          <a:bodyPr/>
          <a:lstStyle/>
          <a:p>
            <a:r>
              <a:rPr lang="es-ES" sz="1700" b="1" dirty="0">
                <a:solidFill>
                  <a:schemeClr val="bg1"/>
                </a:solidFill>
                <a:latin typeface="Gisha" pitchFamily="34" charset="-79"/>
                <a:cs typeface="Gisha" pitchFamily="34" charset="-79"/>
              </a:rPr>
              <a:t>Comisión Mixta de Seguimiento</a:t>
            </a:r>
            <a:endParaRPr lang="es-ES_tradnl" sz="1700" dirty="0">
              <a:solidFill>
                <a:schemeClr val="bg1"/>
              </a:solidFill>
              <a:latin typeface="Gisha" pitchFamily="34" charset="-79"/>
              <a:cs typeface="Gisha" pitchFamily="34" charset="-79"/>
            </a:endParaRPr>
          </a:p>
        </p:txBody>
      </p:sp>
      <p:sp>
        <p:nvSpPr>
          <p:cNvPr id="16"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grpSp>
        <p:nvGrpSpPr>
          <p:cNvPr id="8" name="7 Grupo"/>
          <p:cNvGrpSpPr/>
          <p:nvPr/>
        </p:nvGrpSpPr>
        <p:grpSpPr>
          <a:xfrm>
            <a:off x="439080" y="3014954"/>
            <a:ext cx="8237376" cy="432048"/>
            <a:chOff x="439080" y="3573016"/>
            <a:chExt cx="8237376" cy="432048"/>
          </a:xfrm>
        </p:grpSpPr>
        <p:cxnSp>
          <p:nvCxnSpPr>
            <p:cNvPr id="9" name="8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10" name="9 Redondear rectángulo de esquina del mismo lado"/>
            <p:cNvSpPr/>
            <p:nvPr/>
          </p:nvSpPr>
          <p:spPr>
            <a:xfrm>
              <a:off x="4932040" y="3573016"/>
              <a:ext cx="374441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CuadroTexto"/>
            <p:cNvSpPr txBox="1"/>
            <p:nvPr/>
          </p:nvSpPr>
          <p:spPr>
            <a:xfrm>
              <a:off x="4932040" y="3627022"/>
              <a:ext cx="3672408"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RECLAMACIONES PUBLICITARIAS</a:t>
              </a:r>
            </a:p>
          </p:txBody>
        </p:sp>
      </p:grpSp>
      <p:sp>
        <p:nvSpPr>
          <p:cNvPr id="15" name="Rectangle 2"/>
          <p:cNvSpPr txBox="1">
            <a:spLocks noChangeArrowheads="1"/>
          </p:cNvSpPr>
          <p:nvPr/>
        </p:nvSpPr>
        <p:spPr>
          <a:xfrm>
            <a:off x="539553" y="980430"/>
            <a:ext cx="8063805" cy="165648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1" indent="0" algn="just" fontAlgn="auto">
              <a:spcBef>
                <a:spcPts val="1000"/>
              </a:spcBef>
              <a:spcAft>
                <a:spcPts val="0"/>
              </a:spcAft>
              <a:buSzTx/>
              <a:buNone/>
              <a:defRPr/>
            </a:pPr>
            <a:r>
              <a:rPr lang="es-ES" sz="1200" dirty="0">
                <a:latin typeface="Segoe UI Light" panose="020B0502040204020203" pitchFamily="34" charset="0"/>
                <a:ea typeface="Verdana" pitchFamily="34" charset="0"/>
                <a:cs typeface="Segoe UI Light" panose="020B0502040204020203" pitchFamily="34" charset="0"/>
              </a:rPr>
              <a:t>Las tres reclamaciones en las que el Comité de Autorregulación ha observado inconvenientes para su emisión son las siguientes:</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Imágenes emitidas por TELEMADRID en un Informativo en la que se muestra imágenes explícitas de un asesinato.</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Imágenes emitidas por ARAGÓN TV en un Informativo en el que muestran imágenes explícitas de niños ahogados.</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Imágenes emitidas por LA 2 en el programa Jara y Sedal sobre caza, que dan lugar a la recalificación del programa (+12) y su reubicación en la parrilla fuera de la franja de protección reforzada.</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7" name="16 Grupo"/>
          <p:cNvGrpSpPr/>
          <p:nvPr/>
        </p:nvGrpSpPr>
        <p:grpSpPr>
          <a:xfrm>
            <a:off x="467544" y="326261"/>
            <a:ext cx="8208912" cy="432048"/>
            <a:chOff x="467544" y="326261"/>
            <a:chExt cx="8208912" cy="432048"/>
          </a:xfrm>
        </p:grpSpPr>
        <p:sp>
          <p:nvSpPr>
            <p:cNvPr id="19" name="18 Redondear rectángulo de esquina del mismo lado"/>
            <p:cNvSpPr/>
            <p:nvPr/>
          </p:nvSpPr>
          <p:spPr>
            <a:xfrm>
              <a:off x="467544" y="326261"/>
              <a:ext cx="374441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0" name="19 Grupo"/>
            <p:cNvGrpSpPr/>
            <p:nvPr/>
          </p:nvGrpSpPr>
          <p:grpSpPr>
            <a:xfrm>
              <a:off x="467544" y="404366"/>
              <a:ext cx="8208912" cy="353943"/>
              <a:chOff x="467544" y="260648"/>
              <a:chExt cx="8208912" cy="353943"/>
            </a:xfrm>
          </p:grpSpPr>
          <p:cxnSp>
            <p:nvCxnSpPr>
              <p:cNvPr id="21" name="20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7544" y="260648"/>
                <a:ext cx="367240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RECLAMACIONES  RESUELTAS</a:t>
                </a:r>
              </a:p>
            </p:txBody>
          </p:sp>
        </p:grpSp>
      </p:grpSp>
      <p:sp>
        <p:nvSpPr>
          <p:cNvPr id="23" name="Rectangle 2"/>
          <p:cNvSpPr txBox="1">
            <a:spLocks noChangeArrowheads="1"/>
          </p:cNvSpPr>
          <p:nvPr/>
        </p:nvSpPr>
        <p:spPr>
          <a:xfrm>
            <a:off x="584188" y="3735034"/>
            <a:ext cx="8063805" cy="1350150"/>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1" indent="0" algn="just" fontAlgn="auto">
              <a:spcBef>
                <a:spcPts val="1000"/>
              </a:spcBef>
              <a:spcAft>
                <a:spcPts val="0"/>
              </a:spcAft>
              <a:buSzTx/>
              <a:buNone/>
              <a:defRPr/>
            </a:pPr>
            <a:r>
              <a:rPr lang="es-ES" sz="1200" dirty="0">
                <a:latin typeface="Segoe UI Light" panose="020B0502040204020203" pitchFamily="34" charset="0"/>
                <a:ea typeface="Verdana" pitchFamily="34" charset="0"/>
                <a:cs typeface="Segoe UI Light" panose="020B0502040204020203" pitchFamily="34" charset="0"/>
              </a:rPr>
              <a:t>En el caso de las reclamaciones referidas a comunicaciones comerciales, el Jurado de Autocontrol ha resuelto 5 casos. </a:t>
            </a:r>
          </a:p>
          <a:p>
            <a:pPr marL="0" lvl="1" indent="0" algn="just" fontAlgn="auto">
              <a:spcBef>
                <a:spcPts val="1000"/>
              </a:spcBef>
              <a:spcAft>
                <a:spcPts val="0"/>
              </a:spcAft>
              <a:buSzTx/>
              <a:buNone/>
              <a:defRPr/>
            </a:pPr>
            <a:r>
              <a:rPr lang="es-ES" sz="1200" dirty="0">
                <a:latin typeface="Segoe UI Light" panose="020B0502040204020203" pitchFamily="34" charset="0"/>
                <a:ea typeface="Verdana" pitchFamily="34" charset="0"/>
                <a:cs typeface="Segoe UI Light" panose="020B0502040204020203" pitchFamily="34" charset="0"/>
              </a:rPr>
              <a:t>En cuatro de ellos (80%) se ha desestimado la reclamación, por considerarse que no había incumplimiento de la normativa. </a:t>
            </a:r>
          </a:p>
          <a:p>
            <a:pPr marL="0" lvl="1" indent="0" algn="just" fontAlgn="auto">
              <a:spcBef>
                <a:spcPts val="1000"/>
              </a:spcBef>
              <a:spcAft>
                <a:spcPts val="0"/>
              </a:spcAft>
              <a:buSzTx/>
              <a:buNone/>
              <a:defRPr/>
            </a:pPr>
            <a:r>
              <a:rPr lang="es-ES" sz="1200" dirty="0">
                <a:latin typeface="Segoe UI Light" panose="020B0502040204020203" pitchFamily="34" charset="0"/>
                <a:ea typeface="Verdana" pitchFamily="34" charset="0"/>
                <a:cs typeface="Segoe UI Light" panose="020B0502040204020203" pitchFamily="34" charset="0"/>
              </a:rPr>
              <a:t>En un caso se estima la reclamación por haberse emitido un spot con contenido inadecuado para los menores en la franja de protección infantil.</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subTitle" idx="4294967295"/>
          </p:nvPr>
        </p:nvSpPr>
        <p:spPr>
          <a:xfrm>
            <a:off x="0" y="2276872"/>
            <a:ext cx="9144000" cy="1728192"/>
          </a:xfrm>
          <a:solidFill>
            <a:srgbClr val="E391C8"/>
          </a:solidFill>
        </p:spPr>
        <p:txBody>
          <a:bodyPr anchor="ctr" anchorCtr="0">
            <a:noAutofit/>
          </a:bodyPr>
          <a:lstStyle/>
          <a:p>
            <a:pPr lvl="2">
              <a:lnSpc>
                <a:spcPct val="120000"/>
              </a:lnSpc>
              <a:spcBef>
                <a:spcPts val="1200"/>
              </a:spcBef>
              <a:buFont typeface="Wingdings 2"/>
              <a:buNone/>
              <a:defRPr/>
            </a:pPr>
            <a:r>
              <a:rPr lang="es-ES_tradnl" sz="2200" b="1" cap="none" spc="0" dirty="0">
                <a:solidFill>
                  <a:schemeClr val="bg1"/>
                </a:solidFill>
                <a:latin typeface="Segoe UI" panose="020B0502040204020203" pitchFamily="34" charset="0"/>
                <a:ea typeface="Verdana" pitchFamily="34" charset="0"/>
                <a:cs typeface="Segoe UI" panose="020B0502040204020203" pitchFamily="34" charset="0"/>
              </a:rPr>
              <a:t>ANEXO: </a:t>
            </a:r>
          </a:p>
          <a:p>
            <a:pPr marL="1717358" lvl="7" indent="0">
              <a:lnSpc>
                <a:spcPct val="120000"/>
              </a:lnSpc>
              <a:spcBef>
                <a:spcPts val="1200"/>
              </a:spcBef>
              <a:buFont typeface="Wingdings 2"/>
              <a:buNone/>
              <a:defRPr/>
            </a:pPr>
            <a:r>
              <a:rPr lang="es-ES_tradnl" sz="2000" b="1" cap="none" spc="0" dirty="0">
                <a:solidFill>
                  <a:schemeClr val="bg1"/>
                </a:solidFill>
                <a:latin typeface="Segoe UI" panose="020B0502040204020203" pitchFamily="34" charset="0"/>
                <a:ea typeface="Verdana" pitchFamily="34" charset="0"/>
                <a:cs typeface="Segoe UI" panose="020B0502040204020203" pitchFamily="34" charset="0"/>
              </a:rPr>
              <a:t>ASPECTOS BÁSICOS DEL CÓDIGO DE AUTORREGULACIÓN</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1311" y="425604"/>
            <a:ext cx="3421380" cy="1059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16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5"/>
          <p:cNvSpPr txBox="1">
            <a:spLocks noChangeArrowheads="1"/>
          </p:cNvSpPr>
          <p:nvPr/>
        </p:nvSpPr>
        <p:spPr bwMode="auto">
          <a:xfrm>
            <a:off x="1043608" y="6381750"/>
            <a:ext cx="3601143" cy="431800"/>
          </a:xfrm>
          <a:prstGeom prst="rect">
            <a:avLst/>
          </a:prstGeom>
          <a:noFill/>
          <a:ln w="9525">
            <a:noFill/>
            <a:miter lim="800000"/>
            <a:headEnd/>
            <a:tailEnd/>
          </a:ln>
        </p:spPr>
        <p:txBody>
          <a:bodyPr/>
          <a:lstStyle/>
          <a:p>
            <a:r>
              <a:rPr lang="es-ES" sz="1700" b="1" dirty="0">
                <a:solidFill>
                  <a:schemeClr val="bg1"/>
                </a:solidFill>
                <a:latin typeface="Gisha" pitchFamily="34" charset="-79"/>
                <a:cs typeface="Gisha" pitchFamily="34" charset="-79"/>
              </a:rPr>
              <a:t>Comisión Mixta de Seguimiento</a:t>
            </a:r>
            <a:endParaRPr lang="es-ES_tradnl" sz="1700" dirty="0">
              <a:solidFill>
                <a:schemeClr val="bg1"/>
              </a:solidFill>
              <a:latin typeface="Gisha" pitchFamily="34" charset="-79"/>
              <a:cs typeface="Gisha" pitchFamily="34" charset="-79"/>
            </a:endParaRPr>
          </a:p>
        </p:txBody>
      </p:sp>
      <p:sp>
        <p:nvSpPr>
          <p:cNvPr id="16"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sp>
        <p:nvSpPr>
          <p:cNvPr id="15" name="Rectangle 2"/>
          <p:cNvSpPr txBox="1">
            <a:spLocks noChangeArrowheads="1"/>
          </p:cNvSpPr>
          <p:nvPr/>
        </p:nvSpPr>
        <p:spPr>
          <a:xfrm>
            <a:off x="539553" y="836414"/>
            <a:ext cx="8063805" cy="230455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Mejorar la protección de los menores como espectadores televisivos en la franja horaria de su protección legal.</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Evitar la emisión injustificada de mensajes o escenas inadecuados para los menores en franjas propias de la audiencia infantil (sexo y violencia explícitos y otros). </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Garantizar la privacidad, dignidad y seguridad de los menores cuando aparecen o son mencionados en los contenidos televisivos.</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Fomentar el control parental y la información adecuada sobre los contenidos televisivos</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Difundir de forma amplia y periódica los contenidos del Código a través del medio televisivo, en espacios de gran audiencia. Hasta el momento </a:t>
            </a:r>
            <a:r>
              <a:rPr lang="es-ES" sz="1200" dirty="0" err="1">
                <a:latin typeface="Segoe UI Light" panose="020B0502040204020203" pitchFamily="34" charset="0"/>
                <a:ea typeface="Verdana" pitchFamily="34" charset="0"/>
                <a:cs typeface="Segoe UI Light" panose="020B0502040204020203" pitchFamily="34" charset="0"/>
              </a:rPr>
              <a:t>Atresmedia</a:t>
            </a:r>
            <a:r>
              <a:rPr lang="es-ES" sz="1200" dirty="0">
                <a:latin typeface="Segoe UI Light" panose="020B0502040204020203" pitchFamily="34" charset="0"/>
                <a:ea typeface="Verdana" pitchFamily="34" charset="0"/>
                <a:cs typeface="Segoe UI Light" panose="020B0502040204020203" pitchFamily="34" charset="0"/>
              </a:rPr>
              <a:t> y Mediaset han emitido campañas relativas a la calificación de contenidos y al control parental.</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7" name="16 Grupo"/>
          <p:cNvGrpSpPr/>
          <p:nvPr/>
        </p:nvGrpSpPr>
        <p:grpSpPr>
          <a:xfrm>
            <a:off x="467544" y="326261"/>
            <a:ext cx="8208912" cy="432048"/>
            <a:chOff x="467544" y="326261"/>
            <a:chExt cx="8208912" cy="432048"/>
          </a:xfrm>
        </p:grpSpPr>
        <p:sp>
          <p:nvSpPr>
            <p:cNvPr id="19" name="18 Redondear rectángulo de esquina del mismo lado"/>
            <p:cNvSpPr/>
            <p:nvPr/>
          </p:nvSpPr>
          <p:spPr>
            <a:xfrm>
              <a:off x="467544" y="326261"/>
              <a:ext cx="2880320"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0" name="19 Grupo"/>
            <p:cNvGrpSpPr/>
            <p:nvPr/>
          </p:nvGrpSpPr>
          <p:grpSpPr>
            <a:xfrm>
              <a:off x="467544" y="404366"/>
              <a:ext cx="8208912" cy="353943"/>
              <a:chOff x="467544" y="260648"/>
              <a:chExt cx="8208912" cy="353943"/>
            </a:xfrm>
          </p:grpSpPr>
          <p:cxnSp>
            <p:nvCxnSpPr>
              <p:cNvPr id="21" name="20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7544" y="260648"/>
                <a:ext cx="367240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OBJETIVOS DEL CÓDIGO</a:t>
                </a:r>
              </a:p>
            </p:txBody>
          </p:sp>
        </p:grpSp>
      </p:grpSp>
      <p:sp>
        <p:nvSpPr>
          <p:cNvPr id="23" name="Rectangle 2"/>
          <p:cNvSpPr txBox="1">
            <a:spLocks noChangeArrowheads="1"/>
          </p:cNvSpPr>
          <p:nvPr/>
        </p:nvSpPr>
        <p:spPr>
          <a:xfrm>
            <a:off x="539553" y="3789040"/>
            <a:ext cx="8063805" cy="223224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Horario general de protección del menor (de 6:00 a 22:00 horas) </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Horarios de protección reforzada: </a:t>
            </a:r>
          </a:p>
          <a:p>
            <a:pPr marL="445770" lvl="2" indent="-171450" algn="just" fontAlgn="auto">
              <a:spcBef>
                <a:spcPts val="1000"/>
              </a:spcBef>
              <a:spcAft>
                <a:spcPts val="0"/>
              </a:spcAft>
              <a:buClr>
                <a:schemeClr val="accent6">
                  <a:lumMod val="60000"/>
                  <a:lumOff val="40000"/>
                </a:schemeClr>
              </a:buClr>
              <a:buSzPct val="130000"/>
              <a:defRPr/>
            </a:pPr>
            <a:r>
              <a:rPr lang="es-ES" sz="1200" dirty="0">
                <a:latin typeface="Segoe UI Light" panose="020B0502040204020203" pitchFamily="34" charset="0"/>
                <a:ea typeface="Verdana" pitchFamily="34" charset="0"/>
                <a:cs typeface="Segoe UI Light" panose="020B0502040204020203" pitchFamily="34" charset="0"/>
              </a:rPr>
              <a:t>De 08:00 a 9:00 y de 17:00 a 20:00 horas, de lunes a viernes.</a:t>
            </a:r>
          </a:p>
          <a:p>
            <a:pPr marL="445770" lvl="2" indent="-171450" algn="just" fontAlgn="auto">
              <a:spcBef>
                <a:spcPts val="1000"/>
              </a:spcBef>
              <a:spcAft>
                <a:spcPts val="0"/>
              </a:spcAft>
              <a:buClr>
                <a:schemeClr val="accent6">
                  <a:lumMod val="60000"/>
                  <a:lumOff val="40000"/>
                </a:schemeClr>
              </a:buClr>
              <a:buSzPct val="130000"/>
              <a:defRPr/>
            </a:pPr>
            <a:r>
              <a:rPr lang="es-ES" sz="1200" dirty="0">
                <a:latin typeface="Segoe UI Light" panose="020B0502040204020203" pitchFamily="34" charset="0"/>
                <a:ea typeface="Verdana" pitchFamily="34" charset="0"/>
                <a:cs typeface="Segoe UI Light" panose="020B0502040204020203" pitchFamily="34" charset="0"/>
              </a:rPr>
              <a:t>De 9:00 a 12:00 horas sábados y domingos y determinadas fiestas nacionales: 1 y 6 de enero;  Viernes Santo; 1 de mayo;  12 de octubre; 1 de noviembre;  6, 8 y 25 de diciembre, así como las propias territoriales en el caso de los operadores locales y autonómicos. </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Las televisiones firmantes se comprometen a mostrar “una especial sensibilidad y cuidado” en la programación de vacaciones, aunque no se contempla un tratamiento especial para dichos periodos.</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8" name="17 Grupo"/>
          <p:cNvGrpSpPr/>
          <p:nvPr/>
        </p:nvGrpSpPr>
        <p:grpSpPr>
          <a:xfrm>
            <a:off x="439080" y="3284984"/>
            <a:ext cx="8237376" cy="432048"/>
            <a:chOff x="439080" y="3573016"/>
            <a:chExt cx="8237376" cy="432048"/>
          </a:xfrm>
        </p:grpSpPr>
        <p:cxnSp>
          <p:nvCxnSpPr>
            <p:cNvPr id="24" name="23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5" name="24 Redondear rectángulo de esquina del mismo lado"/>
            <p:cNvSpPr/>
            <p:nvPr/>
          </p:nvSpPr>
          <p:spPr>
            <a:xfrm>
              <a:off x="5364088" y="3573016"/>
              <a:ext cx="3312368"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4572000" y="3651121"/>
              <a:ext cx="4032448"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HORARIOS DE APLICACIÓN</a:t>
              </a:r>
            </a:p>
          </p:txBody>
        </p:sp>
      </p:grpSp>
    </p:spTree>
    <p:extLst>
      <p:ext uri="{BB962C8B-B14F-4D97-AF65-F5344CB8AC3E}">
        <p14:creationId xmlns:p14="http://schemas.microsoft.com/office/powerpoint/2010/main" val="319699702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5"/>
          <p:cNvSpPr txBox="1">
            <a:spLocks noChangeArrowheads="1"/>
          </p:cNvSpPr>
          <p:nvPr/>
        </p:nvSpPr>
        <p:spPr bwMode="auto">
          <a:xfrm>
            <a:off x="1043608" y="6381750"/>
            <a:ext cx="3601143" cy="431800"/>
          </a:xfrm>
          <a:prstGeom prst="rect">
            <a:avLst/>
          </a:prstGeom>
          <a:noFill/>
          <a:ln w="9525">
            <a:noFill/>
            <a:miter lim="800000"/>
            <a:headEnd/>
            <a:tailEnd/>
          </a:ln>
        </p:spPr>
        <p:txBody>
          <a:bodyPr/>
          <a:lstStyle/>
          <a:p>
            <a:r>
              <a:rPr lang="es-ES" sz="1700" b="1" dirty="0">
                <a:solidFill>
                  <a:schemeClr val="bg1"/>
                </a:solidFill>
                <a:latin typeface="Gisha" pitchFamily="34" charset="-79"/>
                <a:cs typeface="Gisha" pitchFamily="34" charset="-79"/>
              </a:rPr>
              <a:t>Comisión Mixta de Seguimiento</a:t>
            </a:r>
            <a:endParaRPr lang="es-ES_tradnl" sz="1700" dirty="0">
              <a:solidFill>
                <a:schemeClr val="bg1"/>
              </a:solidFill>
              <a:latin typeface="Gisha" pitchFamily="34" charset="-79"/>
              <a:cs typeface="Gisha" pitchFamily="34" charset="-79"/>
            </a:endParaRPr>
          </a:p>
        </p:txBody>
      </p:sp>
      <p:sp>
        <p:nvSpPr>
          <p:cNvPr id="16"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sp>
        <p:nvSpPr>
          <p:cNvPr id="15" name="Rectangle 2"/>
          <p:cNvSpPr txBox="1">
            <a:spLocks noChangeArrowheads="1"/>
          </p:cNvSpPr>
          <p:nvPr/>
        </p:nvSpPr>
        <p:spPr>
          <a:xfrm>
            <a:off x="539553" y="836414"/>
            <a:ext cx="8063805" cy="10804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Se incluirá la señalización en los medios y canales propios de las cadenas y se procurará que aparezca también en otros medios de comunicación. </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Se señalizarán de forma permanente los programas no recomendados para todos los públicos que se emitan en las franjas de protección reforzada.</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7" name="16 Grupo"/>
          <p:cNvGrpSpPr/>
          <p:nvPr/>
        </p:nvGrpSpPr>
        <p:grpSpPr>
          <a:xfrm>
            <a:off x="467544" y="326261"/>
            <a:ext cx="8208912" cy="432048"/>
            <a:chOff x="467544" y="326261"/>
            <a:chExt cx="8208912" cy="432048"/>
          </a:xfrm>
        </p:grpSpPr>
        <p:sp>
          <p:nvSpPr>
            <p:cNvPr id="19" name="18 Redondear rectángulo de esquina del mismo lado"/>
            <p:cNvSpPr/>
            <p:nvPr/>
          </p:nvSpPr>
          <p:spPr>
            <a:xfrm>
              <a:off x="467544" y="326261"/>
              <a:ext cx="338437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0" name="19 Grupo"/>
            <p:cNvGrpSpPr/>
            <p:nvPr/>
          </p:nvGrpSpPr>
          <p:grpSpPr>
            <a:xfrm>
              <a:off x="467544" y="404366"/>
              <a:ext cx="8208912" cy="353943"/>
              <a:chOff x="467544" y="260648"/>
              <a:chExt cx="8208912" cy="353943"/>
            </a:xfrm>
          </p:grpSpPr>
          <p:cxnSp>
            <p:nvCxnSpPr>
              <p:cNvPr id="21" name="20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7544" y="260648"/>
                <a:ext cx="367240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CALIFICACIÓN POR EDADES</a:t>
                </a:r>
              </a:p>
            </p:txBody>
          </p:sp>
        </p:grpSp>
      </p:grpSp>
      <p:sp>
        <p:nvSpPr>
          <p:cNvPr id="23" name="Rectangle 2"/>
          <p:cNvSpPr txBox="1">
            <a:spLocks noChangeArrowheads="1"/>
          </p:cNvSpPr>
          <p:nvPr/>
        </p:nvSpPr>
        <p:spPr>
          <a:xfrm>
            <a:off x="539553" y="4509120"/>
            <a:ext cx="8063805" cy="223224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Los contenidos reclamados se clasifican a partir de 2015, con la reforma de los Criterios orientadores en el Sistema de Calificación, en las siguientes áreas temáticas: </a:t>
            </a:r>
          </a:p>
          <a:p>
            <a:pPr marL="0" lvl="1" indent="0" algn="ctr"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Violencia	Sexo	Miedo o angustia	Drogas y sustancias tóxicas	</a:t>
            </a:r>
          </a:p>
          <a:p>
            <a:pPr marL="274320" lvl="2" indent="0" algn="ctr"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Discriminación	Conductas imitables	Lenguaje</a:t>
            </a:r>
          </a:p>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La conformidad con la normativa vigente de estos criterios ha sido verificada por la CNMC mediante Resolución de 23 de junio de 2015. </a:t>
            </a:r>
          </a:p>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El tratamiento recibido (presencia o presentación, intensidad, grado de realismo o la frecuencia, en su caso) por estos temas determina la calificación por edades del contenido o programa.</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8" name="17 Grupo"/>
          <p:cNvGrpSpPr/>
          <p:nvPr/>
        </p:nvGrpSpPr>
        <p:grpSpPr>
          <a:xfrm>
            <a:off x="439080" y="4005064"/>
            <a:ext cx="8237376" cy="432048"/>
            <a:chOff x="439080" y="3573016"/>
            <a:chExt cx="8237376" cy="432048"/>
          </a:xfrm>
        </p:grpSpPr>
        <p:cxnSp>
          <p:nvCxnSpPr>
            <p:cNvPr id="24" name="23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5" name="24 Redondear rectángulo de esquina del mismo lado"/>
            <p:cNvSpPr/>
            <p:nvPr/>
          </p:nvSpPr>
          <p:spPr>
            <a:xfrm>
              <a:off x="4543536" y="3573016"/>
              <a:ext cx="4132920"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4716016" y="3651121"/>
              <a:ext cx="3888432"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EVALUACIÓN DE LOS CONTENIDOS</a:t>
              </a:r>
            </a:p>
          </p:txBody>
        </p:sp>
      </p:grpSp>
      <p:pic>
        <p:nvPicPr>
          <p:cNvPr id="2" name="1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2018" y="1868697"/>
            <a:ext cx="5470262" cy="2038348"/>
          </a:xfrm>
          <a:prstGeom prst="rect">
            <a:avLst/>
          </a:prstGeom>
        </p:spPr>
      </p:pic>
    </p:spTree>
    <p:extLst>
      <p:ext uri="{BB962C8B-B14F-4D97-AF65-F5344CB8AC3E}">
        <p14:creationId xmlns:p14="http://schemas.microsoft.com/office/powerpoint/2010/main" val="78993503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 Box 5"/>
          <p:cNvSpPr txBox="1">
            <a:spLocks noChangeArrowheads="1"/>
          </p:cNvSpPr>
          <p:nvPr/>
        </p:nvSpPr>
        <p:spPr bwMode="auto">
          <a:xfrm>
            <a:off x="1043608" y="6381750"/>
            <a:ext cx="3601143" cy="431800"/>
          </a:xfrm>
          <a:prstGeom prst="rect">
            <a:avLst/>
          </a:prstGeom>
          <a:noFill/>
          <a:ln w="9525">
            <a:noFill/>
            <a:miter lim="800000"/>
            <a:headEnd/>
            <a:tailEnd/>
          </a:ln>
        </p:spPr>
        <p:txBody>
          <a:bodyPr/>
          <a:lstStyle/>
          <a:p>
            <a:r>
              <a:rPr lang="es-ES" sz="1700" b="1" dirty="0">
                <a:solidFill>
                  <a:schemeClr val="bg1"/>
                </a:solidFill>
                <a:latin typeface="Gisha" pitchFamily="34" charset="-79"/>
                <a:cs typeface="Gisha" pitchFamily="34" charset="-79"/>
              </a:rPr>
              <a:t>Comisión Mixta de Seguimiento</a:t>
            </a:r>
            <a:endParaRPr lang="es-ES_tradnl" sz="1700" dirty="0">
              <a:solidFill>
                <a:schemeClr val="bg1"/>
              </a:solidFill>
              <a:latin typeface="Gisha" pitchFamily="34" charset="-79"/>
              <a:cs typeface="Gisha" pitchFamily="34" charset="-79"/>
            </a:endParaRPr>
          </a:p>
        </p:txBody>
      </p:sp>
      <p:sp>
        <p:nvSpPr>
          <p:cNvPr id="16" name="Text Box 5"/>
          <p:cNvSpPr txBox="1">
            <a:spLocks noChangeArrowheads="1"/>
          </p:cNvSpPr>
          <p:nvPr/>
        </p:nvSpPr>
        <p:spPr bwMode="auto">
          <a:xfrm>
            <a:off x="5508104" y="6381328"/>
            <a:ext cx="2304999" cy="431800"/>
          </a:xfrm>
          <a:prstGeom prst="rect">
            <a:avLst/>
          </a:prstGeom>
          <a:noFill/>
          <a:ln w="9525">
            <a:noFill/>
            <a:miter lim="800000"/>
            <a:headEnd/>
            <a:tailEnd/>
          </a:ln>
        </p:spPr>
        <p:txBody>
          <a:bodyPr/>
          <a:lstStyle/>
          <a:p>
            <a:pPr algn="r"/>
            <a:r>
              <a:rPr lang="es-ES" sz="1700" b="1" dirty="0">
                <a:solidFill>
                  <a:schemeClr val="bg1"/>
                </a:solidFill>
                <a:latin typeface="Gisha" pitchFamily="34" charset="-79"/>
                <a:cs typeface="Gisha" pitchFamily="34" charset="-79"/>
              </a:rPr>
              <a:t>www.tvinfancia.es</a:t>
            </a:r>
            <a:endParaRPr lang="es-ES_tradnl" sz="1700" dirty="0">
              <a:solidFill>
                <a:schemeClr val="bg1"/>
              </a:solidFill>
              <a:latin typeface="Gisha" pitchFamily="34" charset="-79"/>
              <a:cs typeface="Gisha" pitchFamily="34" charset="-79"/>
            </a:endParaRPr>
          </a:p>
        </p:txBody>
      </p:sp>
      <p:sp>
        <p:nvSpPr>
          <p:cNvPr id="15" name="Rectangle 2"/>
          <p:cNvSpPr txBox="1">
            <a:spLocks noChangeArrowheads="1"/>
          </p:cNvSpPr>
          <p:nvPr/>
        </p:nvSpPr>
        <p:spPr>
          <a:xfrm>
            <a:off x="539553" y="836414"/>
            <a:ext cx="8063805" cy="230455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El contenido reclamado, atendiendo a su calificación por edades y al horario de emisión, lleva al Comité de Autorregulación a aceptar o no la reclamación, y , en caso de su aceptación, a dictaminar si:</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i="1" dirty="0">
                <a:latin typeface="Segoe UI Light" panose="020B0502040204020203" pitchFamily="34" charset="0"/>
                <a:ea typeface="Verdana" pitchFamily="34" charset="0"/>
                <a:cs typeface="Segoe UI Light" panose="020B0502040204020203" pitchFamily="34" charset="0"/>
              </a:rPr>
              <a:t>No se considera inconveniente la emisión.</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i="1">
                <a:latin typeface="Segoe UI Light" panose="020B0502040204020203" pitchFamily="34" charset="0"/>
                <a:ea typeface="Verdana" pitchFamily="34" charset="0"/>
                <a:cs typeface="Segoe UI Light" panose="020B0502040204020203" pitchFamily="34" charset="0"/>
              </a:rPr>
              <a:t>Se considera </a:t>
            </a:r>
            <a:r>
              <a:rPr lang="es-ES" sz="1200" i="1" dirty="0">
                <a:latin typeface="Segoe UI Light" panose="020B0502040204020203" pitchFamily="34" charset="0"/>
                <a:ea typeface="Verdana" pitchFamily="34" charset="0"/>
                <a:cs typeface="Segoe UI Light" panose="020B0502040204020203" pitchFamily="34" charset="0"/>
              </a:rPr>
              <a:t>inconveniente la emisión.</a:t>
            </a:r>
          </a:p>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Cuando una emisión se considera inconveniente, ello puede ser debido a que:</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i="1" dirty="0">
                <a:latin typeface="Segoe UI Light" panose="020B0502040204020203" pitchFamily="34" charset="0"/>
                <a:ea typeface="Verdana" pitchFamily="34" charset="0"/>
                <a:cs typeface="Segoe UI Light" panose="020B0502040204020203" pitchFamily="34" charset="0"/>
              </a:rPr>
              <a:t>El contenido no puede emitirse, al menos en horario protegido.</a:t>
            </a:r>
          </a:p>
          <a:p>
            <a:pPr marL="445770" lvl="2"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i="1" dirty="0">
                <a:latin typeface="Segoe UI Light" panose="020B0502040204020203" pitchFamily="34" charset="0"/>
                <a:ea typeface="Verdana" pitchFamily="34" charset="0"/>
                <a:cs typeface="Segoe UI Light" panose="020B0502040204020203" pitchFamily="34" charset="0"/>
              </a:rPr>
              <a:t>El contenido no puede emitirse en el tramo horario de protección reforzada.</a:t>
            </a:r>
          </a:p>
          <a:p>
            <a:pPr marL="0" lvl="1" indent="0" algn="just" fontAlgn="auto">
              <a:spcBef>
                <a:spcPts val="1000"/>
              </a:spcBef>
              <a:spcAft>
                <a:spcPts val="0"/>
              </a:spcAft>
              <a:buClr>
                <a:schemeClr val="accent6">
                  <a:lumMod val="40000"/>
                  <a:lumOff val="60000"/>
                </a:schemeClr>
              </a:buClr>
              <a:buSzPct val="130000"/>
              <a:buNone/>
              <a:defRPr/>
            </a:pPr>
            <a:r>
              <a:rPr lang="es-ES" sz="1200" dirty="0">
                <a:latin typeface="Segoe UI Light" panose="020B0502040204020203" pitchFamily="34" charset="0"/>
                <a:ea typeface="Verdana" pitchFamily="34" charset="0"/>
                <a:cs typeface="Segoe UI Light" panose="020B0502040204020203" pitchFamily="34" charset="0"/>
              </a:rPr>
              <a:t>En tales casos se insta a la televisión responsable a no incurrir en el futuro en dicho incumplimiento.</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7" name="16 Grupo"/>
          <p:cNvGrpSpPr/>
          <p:nvPr/>
        </p:nvGrpSpPr>
        <p:grpSpPr>
          <a:xfrm>
            <a:off x="467544" y="326261"/>
            <a:ext cx="8208912" cy="432048"/>
            <a:chOff x="467544" y="326261"/>
            <a:chExt cx="8208912" cy="432048"/>
          </a:xfrm>
        </p:grpSpPr>
        <p:sp>
          <p:nvSpPr>
            <p:cNvPr id="19" name="18 Redondear rectángulo de esquina del mismo lado"/>
            <p:cNvSpPr/>
            <p:nvPr/>
          </p:nvSpPr>
          <p:spPr>
            <a:xfrm>
              <a:off x="467544" y="326261"/>
              <a:ext cx="4464496"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20" name="19 Grupo"/>
            <p:cNvGrpSpPr/>
            <p:nvPr/>
          </p:nvGrpSpPr>
          <p:grpSpPr>
            <a:xfrm>
              <a:off x="467544" y="404366"/>
              <a:ext cx="8208912" cy="353943"/>
              <a:chOff x="467544" y="260648"/>
              <a:chExt cx="8208912" cy="353943"/>
            </a:xfrm>
          </p:grpSpPr>
          <p:cxnSp>
            <p:nvCxnSpPr>
              <p:cNvPr id="21" name="20 Conector recto"/>
              <p:cNvCxnSpPr/>
              <p:nvPr/>
            </p:nvCxnSpPr>
            <p:spPr>
              <a:xfrm flipV="1">
                <a:off x="467544" y="592638"/>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2" name="21 CuadroTexto"/>
              <p:cNvSpPr txBox="1"/>
              <p:nvPr/>
            </p:nvSpPr>
            <p:spPr>
              <a:xfrm>
                <a:off x="467544" y="260648"/>
                <a:ext cx="4752528" cy="353943"/>
              </a:xfrm>
              <a:prstGeom prst="rect">
                <a:avLst/>
              </a:prstGeom>
              <a:noFill/>
              <a:ln>
                <a:noFill/>
              </a:ln>
            </p:spPr>
            <p:txBody>
              <a:bodyPr wrap="square" rtlCol="0">
                <a:spAutoFit/>
              </a:bodyPr>
              <a:lstStyle/>
              <a:p>
                <a:r>
                  <a:rPr lang="es-ES" sz="1700" b="1" dirty="0">
                    <a:solidFill>
                      <a:schemeClr val="bg1"/>
                    </a:solidFill>
                    <a:latin typeface="Segoe UI" panose="020B0502040204020203" pitchFamily="34" charset="0"/>
                    <a:cs typeface="Segoe UI" panose="020B0502040204020203" pitchFamily="34" charset="0"/>
                  </a:rPr>
                  <a:t>RESOLUCIÓN DE LAS RECLAMACIONES</a:t>
                </a:r>
              </a:p>
            </p:txBody>
          </p:sp>
        </p:grpSp>
      </p:grpSp>
      <p:sp>
        <p:nvSpPr>
          <p:cNvPr id="23" name="Rectangle 2"/>
          <p:cNvSpPr txBox="1">
            <a:spLocks noChangeArrowheads="1"/>
          </p:cNvSpPr>
          <p:nvPr/>
        </p:nvSpPr>
        <p:spPr>
          <a:xfrm>
            <a:off x="539553" y="4005064"/>
            <a:ext cx="8063805" cy="223224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No podrán emitirse programas clasificados como “no recomendados para menores de 18 años” en horario protegido.</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No podrán emitirse programas clasificados como “no recomendados para menores de 12 años” en las franjas de protección reforzada.</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Se evitará la promoción de programas “no recomendados para menores de 18 años” en las franjas de protección reforzada. En el resto del horario protegido se evitará que incluya las imágenes o sonidos que sean la causa de esa clasificación.</a:t>
            </a:r>
          </a:p>
          <a:p>
            <a:pPr marL="171450" lvl="1" indent="-171450" algn="just" fontAlgn="auto">
              <a:spcBef>
                <a:spcPts val="1000"/>
              </a:spcBef>
              <a:spcAft>
                <a:spcPts val="0"/>
              </a:spcAft>
              <a:buClr>
                <a:schemeClr val="accent6">
                  <a:lumMod val="40000"/>
                  <a:lumOff val="60000"/>
                </a:schemeClr>
              </a:buClr>
              <a:buSzPct val="130000"/>
              <a:buFont typeface="Wingdings" panose="05000000000000000000" pitchFamily="2" charset="2"/>
              <a:buChar char="§"/>
              <a:defRPr/>
            </a:pPr>
            <a:r>
              <a:rPr lang="es-ES" sz="1200" dirty="0">
                <a:latin typeface="Segoe UI Light" panose="020B0502040204020203" pitchFamily="34" charset="0"/>
                <a:ea typeface="Verdana" pitchFamily="34" charset="0"/>
                <a:cs typeface="Segoe UI Light" panose="020B0502040204020203" pitchFamily="34" charset="0"/>
              </a:rPr>
              <a:t>Se evitará que la promoción de programas “no recomendados para menores de 12 años” incluya en horario de protección reforzada imágenes o sonidos que sean causa de esa clasificación.</a:t>
            </a:r>
          </a:p>
          <a:p>
            <a:pPr marL="0" lvl="1" indent="0" algn="just" fontAlgn="auto">
              <a:spcBef>
                <a:spcPts val="1000"/>
              </a:spcBef>
              <a:spcAft>
                <a:spcPts val="0"/>
              </a:spcAft>
              <a:buSzTx/>
              <a:buFontTx/>
              <a:buNone/>
              <a:defRPr/>
            </a:pPr>
            <a:endParaRPr lang="es-ES_tradnl" sz="1200" dirty="0">
              <a:latin typeface="Segoe UI Light" panose="020B0502040204020203" pitchFamily="34" charset="0"/>
              <a:ea typeface="Verdana" pitchFamily="34" charset="0"/>
              <a:cs typeface="Segoe UI Light" panose="020B0502040204020203" pitchFamily="34" charset="0"/>
            </a:endParaRPr>
          </a:p>
          <a:p>
            <a:pPr marL="731838" lvl="1" indent="-457200" algn="just" fontAlgn="auto">
              <a:spcBef>
                <a:spcPts val="1000"/>
              </a:spcBef>
              <a:spcAft>
                <a:spcPts val="0"/>
              </a:spcAft>
              <a:buClr>
                <a:srgbClr val="71481C"/>
              </a:buClr>
              <a:buSzPct val="150000"/>
              <a:buFont typeface="Arial" pitchFamily="34" charset="0"/>
              <a:buNone/>
              <a:defRPr/>
            </a:pPr>
            <a:endParaRPr lang="es-ES_tradnl" sz="1200" dirty="0">
              <a:solidFill>
                <a:srgbClr val="546D7A"/>
              </a:solidFill>
              <a:latin typeface="Segoe UI Light" panose="020B0502040204020203" pitchFamily="34" charset="0"/>
              <a:cs typeface="Segoe UI Light" panose="020B0502040204020203" pitchFamily="34" charset="0"/>
            </a:endParaRPr>
          </a:p>
        </p:txBody>
      </p:sp>
      <p:grpSp>
        <p:nvGrpSpPr>
          <p:cNvPr id="18" name="17 Grupo"/>
          <p:cNvGrpSpPr/>
          <p:nvPr/>
        </p:nvGrpSpPr>
        <p:grpSpPr>
          <a:xfrm>
            <a:off x="439080" y="3501008"/>
            <a:ext cx="8237376" cy="432048"/>
            <a:chOff x="439080" y="3573016"/>
            <a:chExt cx="8237376" cy="432048"/>
          </a:xfrm>
        </p:grpSpPr>
        <p:cxnSp>
          <p:nvCxnSpPr>
            <p:cNvPr id="24" name="23 Conector recto"/>
            <p:cNvCxnSpPr/>
            <p:nvPr/>
          </p:nvCxnSpPr>
          <p:spPr>
            <a:xfrm flipV="1">
              <a:off x="439080" y="3983111"/>
              <a:ext cx="8208912" cy="18002"/>
            </a:xfrm>
            <a:prstGeom prst="line">
              <a:avLst/>
            </a:prstGeom>
            <a:ln w="38100">
              <a:solidFill>
                <a:srgbClr val="E391C8"/>
              </a:solidFill>
            </a:ln>
          </p:spPr>
          <p:style>
            <a:lnRef idx="1">
              <a:schemeClr val="accent1"/>
            </a:lnRef>
            <a:fillRef idx="0">
              <a:schemeClr val="accent1"/>
            </a:fillRef>
            <a:effectRef idx="0">
              <a:schemeClr val="accent1"/>
            </a:effectRef>
            <a:fontRef idx="minor">
              <a:schemeClr val="tx1"/>
            </a:fontRef>
          </p:style>
        </p:cxnSp>
        <p:sp>
          <p:nvSpPr>
            <p:cNvPr id="25" name="24 Redondear rectángulo de esquina del mismo lado"/>
            <p:cNvSpPr/>
            <p:nvPr/>
          </p:nvSpPr>
          <p:spPr>
            <a:xfrm>
              <a:off x="5364088" y="3573016"/>
              <a:ext cx="3312368" cy="432048"/>
            </a:xfrm>
            <a:prstGeom prst="round2SameRect">
              <a:avLst/>
            </a:prstGeom>
            <a:solidFill>
              <a:srgbClr val="E391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CuadroTexto"/>
            <p:cNvSpPr txBox="1"/>
            <p:nvPr/>
          </p:nvSpPr>
          <p:spPr>
            <a:xfrm>
              <a:off x="4932040" y="3651121"/>
              <a:ext cx="3672408" cy="353943"/>
            </a:xfrm>
            <a:prstGeom prst="rect">
              <a:avLst/>
            </a:prstGeom>
            <a:noFill/>
            <a:ln>
              <a:noFill/>
            </a:ln>
          </p:spPr>
          <p:txBody>
            <a:bodyPr wrap="square" rtlCol="0">
              <a:spAutoFit/>
            </a:bodyPr>
            <a:lstStyle/>
            <a:p>
              <a:pPr algn="r"/>
              <a:r>
                <a:rPr lang="es-ES" sz="1700" b="1" dirty="0">
                  <a:solidFill>
                    <a:schemeClr val="bg1"/>
                  </a:solidFill>
                  <a:latin typeface="Segoe UI" panose="020B0502040204020203" pitchFamily="34" charset="0"/>
                  <a:cs typeface="Segoe UI" panose="020B0502040204020203" pitchFamily="34" charset="0"/>
                </a:rPr>
                <a:t>CRITERIOS DE APLICACIÓN</a:t>
              </a:r>
            </a:p>
          </p:txBody>
        </p:sp>
      </p:grpSp>
    </p:spTree>
    <p:extLst>
      <p:ext uri="{BB962C8B-B14F-4D97-AF65-F5344CB8AC3E}">
        <p14:creationId xmlns:p14="http://schemas.microsoft.com/office/powerpoint/2010/main" val="905002335"/>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TM02455519[[fn=Invierno]]</Template>
  <TotalTime>13647</TotalTime>
  <Words>1919</Words>
  <Application>Microsoft Office PowerPoint</Application>
  <PresentationFormat>Presentación en pantalla (4:3)</PresentationFormat>
  <Paragraphs>232</Paragraphs>
  <Slides>10</Slides>
  <Notes>3</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vt:i4>
      </vt:variant>
    </vt:vector>
  </HeadingPairs>
  <TitlesOfParts>
    <vt:vector size="19" baseType="lpstr">
      <vt:lpstr>Arial</vt:lpstr>
      <vt:lpstr>Calibri</vt:lpstr>
      <vt:lpstr>Gisha</vt:lpstr>
      <vt:lpstr>Segoe UI</vt:lpstr>
      <vt:lpstr>Segoe UI Light</vt:lpstr>
      <vt:lpstr>Verdana</vt:lpstr>
      <vt:lpstr>Wingdings</vt:lpstr>
      <vt:lpstr>Wingdings 2</vt:lpstr>
      <vt:lpstr>Claridad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Impacto Análisis de Imagen y Comunicación, 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Marta</cp:lastModifiedBy>
  <cp:revision>602</cp:revision>
  <cp:lastPrinted>2016-03-01T09:03:32Z</cp:lastPrinted>
  <dcterms:created xsi:type="dcterms:W3CDTF">2003-04-24T07:30:03Z</dcterms:created>
  <dcterms:modified xsi:type="dcterms:W3CDTF">2019-05-06T20:31:34Z</dcterms:modified>
</cp:coreProperties>
</file>